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Presentations\Chart%20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Presentations\Chart%20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WIN.FRB.ORG\A1\home\D-F\A1EXF01\DT\April%202015\Various%20NAIRU%20Estimates1%20(Autosaved)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RB.WIN.FRB.ORG\A1\home\D-F\A1EXF01\DT\April%202015\Long%20Range%20Blue%20Chip%20UR%20chart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Presentations\Chart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Presentations\Chart%2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Presentations\Chart%20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Presentations\Chart%20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Presentations\Chart%20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Presentations\Chart%20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Presentations\Chart%20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Presentations\Chart%20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/>
              <a:t>Policy</a:t>
            </a:r>
            <a:r>
              <a:rPr lang="en-US" sz="1400" b="0" baseline="0"/>
              <a:t> and Short-Term Market Interest Rates </a:t>
            </a:r>
            <a:endParaRPr lang="en-US" sz="1400" b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6993368059544885E-2"/>
          <c:y val="7.7516939864315848E-2"/>
          <c:w val="0.92689165800357043"/>
          <c:h val="0.63528596642750568"/>
        </c:manualLayout>
      </c:layout>
      <c:lineChart>
        <c:grouping val="standard"/>
        <c:varyColors val="0"/>
        <c:ser>
          <c:idx val="0"/>
          <c:order val="0"/>
          <c:tx>
            <c:strRef>
              <c:f>Sheet1!$I$3</c:f>
              <c:strCache>
                <c:ptCount val="1"/>
                <c:pt idx="0">
                  <c:v>Interest Rate Paid on Excess Reserves (%)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Sheet1!$H$4:$H$20</c:f>
              <c:strCache>
                <c:ptCount val="17"/>
                <c:pt idx="0">
                  <c:v>2014:M01</c:v>
                </c:pt>
                <c:pt idx="1">
                  <c:v>2014:M02</c:v>
                </c:pt>
                <c:pt idx="2">
                  <c:v>2014:M03</c:v>
                </c:pt>
                <c:pt idx="3">
                  <c:v>2014:M04</c:v>
                </c:pt>
                <c:pt idx="4">
                  <c:v>2014:M05</c:v>
                </c:pt>
                <c:pt idx="5">
                  <c:v>2014:M06</c:v>
                </c:pt>
                <c:pt idx="6">
                  <c:v>2014:M07</c:v>
                </c:pt>
                <c:pt idx="7">
                  <c:v>2014:M08</c:v>
                </c:pt>
                <c:pt idx="8">
                  <c:v>2014:M09</c:v>
                </c:pt>
                <c:pt idx="9">
                  <c:v>2014:M10</c:v>
                </c:pt>
                <c:pt idx="10">
                  <c:v>2014:M11</c:v>
                </c:pt>
                <c:pt idx="11">
                  <c:v>2014:M12</c:v>
                </c:pt>
                <c:pt idx="12">
                  <c:v>2015:M01</c:v>
                </c:pt>
                <c:pt idx="13">
                  <c:v>2015:M02</c:v>
                </c:pt>
                <c:pt idx="14">
                  <c:v>2015:M03</c:v>
                </c:pt>
                <c:pt idx="15">
                  <c:v>2015:M04</c:v>
                </c:pt>
                <c:pt idx="16">
                  <c:v>2015:M05</c:v>
                </c:pt>
              </c:strCache>
            </c:strRef>
          </c:cat>
          <c:val>
            <c:numRef>
              <c:f>Sheet1!$I$4:$I$20</c:f>
              <c:numCache>
                <c:formatCode>0.00</c:formatCode>
                <c:ptCount val="17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  <c:pt idx="4">
                  <c:v>0.25</c:v>
                </c:pt>
                <c:pt idx="5">
                  <c:v>0.25</c:v>
                </c:pt>
                <c:pt idx="6">
                  <c:v>0.25</c:v>
                </c:pt>
                <c:pt idx="7">
                  <c:v>0.25</c:v>
                </c:pt>
                <c:pt idx="8">
                  <c:v>0.25</c:v>
                </c:pt>
                <c:pt idx="9">
                  <c:v>0.25</c:v>
                </c:pt>
                <c:pt idx="10">
                  <c:v>0.25</c:v>
                </c:pt>
                <c:pt idx="11">
                  <c:v>0.25</c:v>
                </c:pt>
                <c:pt idx="12">
                  <c:v>0.25</c:v>
                </c:pt>
                <c:pt idx="13">
                  <c:v>0.25</c:v>
                </c:pt>
                <c:pt idx="14">
                  <c:v>0.25</c:v>
                </c:pt>
                <c:pt idx="15">
                  <c:v>0.25</c:v>
                </c:pt>
                <c:pt idx="16">
                  <c:v>0.25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Sheet1!$J$3</c:f>
              <c:strCache>
                <c:ptCount val="1"/>
                <c:pt idx="0">
                  <c:v>Federal Funds Effective Rate (%)</c:v>
                </c:pt>
              </c:strCache>
            </c:strRef>
          </c:tx>
          <c:spPr>
            <a:ln w="38100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Sheet1!$H$4:$H$20</c:f>
              <c:strCache>
                <c:ptCount val="17"/>
                <c:pt idx="0">
                  <c:v>2014:M01</c:v>
                </c:pt>
                <c:pt idx="1">
                  <c:v>2014:M02</c:v>
                </c:pt>
                <c:pt idx="2">
                  <c:v>2014:M03</c:v>
                </c:pt>
                <c:pt idx="3">
                  <c:v>2014:M04</c:v>
                </c:pt>
                <c:pt idx="4">
                  <c:v>2014:M05</c:v>
                </c:pt>
                <c:pt idx="5">
                  <c:v>2014:M06</c:v>
                </c:pt>
                <c:pt idx="6">
                  <c:v>2014:M07</c:v>
                </c:pt>
                <c:pt idx="7">
                  <c:v>2014:M08</c:v>
                </c:pt>
                <c:pt idx="8">
                  <c:v>2014:M09</c:v>
                </c:pt>
                <c:pt idx="9">
                  <c:v>2014:M10</c:v>
                </c:pt>
                <c:pt idx="10">
                  <c:v>2014:M11</c:v>
                </c:pt>
                <c:pt idx="11">
                  <c:v>2014:M12</c:v>
                </c:pt>
                <c:pt idx="12">
                  <c:v>2015:M01</c:v>
                </c:pt>
                <c:pt idx="13">
                  <c:v>2015:M02</c:v>
                </c:pt>
                <c:pt idx="14">
                  <c:v>2015:M03</c:v>
                </c:pt>
                <c:pt idx="15">
                  <c:v>2015:M04</c:v>
                </c:pt>
                <c:pt idx="16">
                  <c:v>2015:M05</c:v>
                </c:pt>
              </c:strCache>
            </c:strRef>
          </c:cat>
          <c:val>
            <c:numRef>
              <c:f>Sheet1!$J$4:$J$20</c:f>
              <c:numCache>
                <c:formatCode>0.00</c:formatCode>
                <c:ptCount val="17"/>
                <c:pt idx="0">
                  <c:v>7.0000000000000007E-2</c:v>
                </c:pt>
                <c:pt idx="1">
                  <c:v>7.0000000000000007E-2</c:v>
                </c:pt>
                <c:pt idx="2">
                  <c:v>0.08</c:v>
                </c:pt>
                <c:pt idx="3">
                  <c:v>0.09</c:v>
                </c:pt>
                <c:pt idx="4">
                  <c:v>0.09</c:v>
                </c:pt>
                <c:pt idx="5">
                  <c:v>0.1</c:v>
                </c:pt>
                <c:pt idx="6">
                  <c:v>0.09</c:v>
                </c:pt>
                <c:pt idx="7">
                  <c:v>0.09</c:v>
                </c:pt>
                <c:pt idx="8">
                  <c:v>0.09</c:v>
                </c:pt>
                <c:pt idx="9">
                  <c:v>0.09</c:v>
                </c:pt>
                <c:pt idx="10">
                  <c:v>0.09</c:v>
                </c:pt>
                <c:pt idx="11">
                  <c:v>0.12</c:v>
                </c:pt>
                <c:pt idx="12">
                  <c:v>0.11</c:v>
                </c:pt>
                <c:pt idx="13">
                  <c:v>0.11</c:v>
                </c:pt>
                <c:pt idx="14">
                  <c:v>0.11</c:v>
                </c:pt>
                <c:pt idx="15">
                  <c:v>0.12</c:v>
                </c:pt>
                <c:pt idx="16">
                  <c:v>0.125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Sheet1!$K$3</c:f>
              <c:strCache>
                <c:ptCount val="1"/>
                <c:pt idx="0">
                  <c:v>3-Month Nonfinancial Commercial Paper (%)</c:v>
                </c:pt>
              </c:strCache>
            </c:strRef>
          </c:tx>
          <c:spPr>
            <a:ln w="38100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Sheet1!$H$4:$H$20</c:f>
              <c:strCache>
                <c:ptCount val="17"/>
                <c:pt idx="0">
                  <c:v>2014:M01</c:v>
                </c:pt>
                <c:pt idx="1">
                  <c:v>2014:M02</c:v>
                </c:pt>
                <c:pt idx="2">
                  <c:v>2014:M03</c:v>
                </c:pt>
                <c:pt idx="3">
                  <c:v>2014:M04</c:v>
                </c:pt>
                <c:pt idx="4">
                  <c:v>2014:M05</c:v>
                </c:pt>
                <c:pt idx="5">
                  <c:v>2014:M06</c:v>
                </c:pt>
                <c:pt idx="6">
                  <c:v>2014:M07</c:v>
                </c:pt>
                <c:pt idx="7">
                  <c:v>2014:M08</c:v>
                </c:pt>
                <c:pt idx="8">
                  <c:v>2014:M09</c:v>
                </c:pt>
                <c:pt idx="9">
                  <c:v>2014:M10</c:v>
                </c:pt>
                <c:pt idx="10">
                  <c:v>2014:M11</c:v>
                </c:pt>
                <c:pt idx="11">
                  <c:v>2014:M12</c:v>
                </c:pt>
                <c:pt idx="12">
                  <c:v>2015:M01</c:v>
                </c:pt>
                <c:pt idx="13">
                  <c:v>2015:M02</c:v>
                </c:pt>
                <c:pt idx="14">
                  <c:v>2015:M03</c:v>
                </c:pt>
                <c:pt idx="15">
                  <c:v>2015:M04</c:v>
                </c:pt>
                <c:pt idx="16">
                  <c:v>2015:M05</c:v>
                </c:pt>
              </c:strCache>
            </c:strRef>
          </c:cat>
          <c:val>
            <c:numRef>
              <c:f>Sheet1!$K$4:$K$20</c:f>
              <c:numCache>
                <c:formatCode>0.00</c:formatCode>
                <c:ptCount val="17"/>
                <c:pt idx="0">
                  <c:v>0.09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0.13</c:v>
                </c:pt>
                <c:pt idx="12">
                  <c:v>0.12</c:v>
                </c:pt>
                <c:pt idx="13">
                  <c:v>0.12</c:v>
                </c:pt>
                <c:pt idx="14">
                  <c:v>0.11</c:v>
                </c:pt>
                <c:pt idx="15">
                  <c:v>0.1</c:v>
                </c:pt>
                <c:pt idx="16">
                  <c:v>0.11499999999999999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036792"/>
        <c:axId val="184058544"/>
      </c:lineChart>
      <c:catAx>
        <c:axId val="184036792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4058544"/>
        <c:crosses val="autoZero"/>
        <c:auto val="1"/>
        <c:lblAlgn val="ctr"/>
        <c:lblOffset val="100"/>
        <c:noMultiLvlLbl val="0"/>
      </c:catAx>
      <c:valAx>
        <c:axId val="184058544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4036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40797577009273"/>
          <c:y val="0.86867049036390798"/>
          <c:w val="0.59967543958003711"/>
          <c:h val="0.1192222296016959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/>
              <a:t>Exchange</a:t>
            </a:r>
            <a:r>
              <a:rPr lang="en-US" sz="1400" b="0" baseline="0"/>
              <a:t> Rate and Import Prices</a:t>
            </a:r>
            <a:endParaRPr lang="en-US" sz="1400" b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Sheet1!$L$3</c:f>
              <c:strCache>
                <c:ptCount val="1"/>
                <c:pt idx="0">
                  <c:v>Log of Price Index for Imports ex. Petroleum (2007=100)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Sheet1!$K$4:$K$87</c:f>
              <c:strCache>
                <c:ptCount val="84"/>
                <c:pt idx="0">
                  <c:v>1994:Q1</c:v>
                </c:pt>
                <c:pt idx="1">
                  <c:v>1994:Q2</c:v>
                </c:pt>
                <c:pt idx="2">
                  <c:v>1994:Q3</c:v>
                </c:pt>
                <c:pt idx="3">
                  <c:v>1994:Q4</c:v>
                </c:pt>
                <c:pt idx="4">
                  <c:v>1995:Q1</c:v>
                </c:pt>
                <c:pt idx="5">
                  <c:v>1995:Q2</c:v>
                </c:pt>
                <c:pt idx="6">
                  <c:v>1995:Q3</c:v>
                </c:pt>
                <c:pt idx="7">
                  <c:v>1995:Q4</c:v>
                </c:pt>
                <c:pt idx="8">
                  <c:v>1996:Q1</c:v>
                </c:pt>
                <c:pt idx="9">
                  <c:v>1996:Q2</c:v>
                </c:pt>
                <c:pt idx="10">
                  <c:v>1996:Q3</c:v>
                </c:pt>
                <c:pt idx="11">
                  <c:v>1996:Q4</c:v>
                </c:pt>
                <c:pt idx="12">
                  <c:v>1997:Q1</c:v>
                </c:pt>
                <c:pt idx="13">
                  <c:v>1997:Q2</c:v>
                </c:pt>
                <c:pt idx="14">
                  <c:v>1997:Q3</c:v>
                </c:pt>
                <c:pt idx="15">
                  <c:v>1997:Q4</c:v>
                </c:pt>
                <c:pt idx="16">
                  <c:v>1998:Q1</c:v>
                </c:pt>
                <c:pt idx="17">
                  <c:v>1998:Q2</c:v>
                </c:pt>
                <c:pt idx="18">
                  <c:v>1998:Q3</c:v>
                </c:pt>
                <c:pt idx="19">
                  <c:v>1998:Q4</c:v>
                </c:pt>
                <c:pt idx="20">
                  <c:v>1999:Q1</c:v>
                </c:pt>
                <c:pt idx="21">
                  <c:v>1999:Q2</c:v>
                </c:pt>
                <c:pt idx="22">
                  <c:v>1999:Q3</c:v>
                </c:pt>
                <c:pt idx="23">
                  <c:v>1999:Q4</c:v>
                </c:pt>
                <c:pt idx="24">
                  <c:v>2000:Q1</c:v>
                </c:pt>
                <c:pt idx="25">
                  <c:v>2000:Q2</c:v>
                </c:pt>
                <c:pt idx="26">
                  <c:v>2000:Q3</c:v>
                </c:pt>
                <c:pt idx="27">
                  <c:v>2000:Q4</c:v>
                </c:pt>
                <c:pt idx="28">
                  <c:v>2001:Q1</c:v>
                </c:pt>
                <c:pt idx="29">
                  <c:v>2001:Q2</c:v>
                </c:pt>
                <c:pt idx="30">
                  <c:v>2001:Q3</c:v>
                </c:pt>
                <c:pt idx="31">
                  <c:v>2001:Q4</c:v>
                </c:pt>
                <c:pt idx="32">
                  <c:v>2002:Q1</c:v>
                </c:pt>
                <c:pt idx="33">
                  <c:v>2002:Q2</c:v>
                </c:pt>
                <c:pt idx="34">
                  <c:v>2002:Q3</c:v>
                </c:pt>
                <c:pt idx="35">
                  <c:v>2002:Q4</c:v>
                </c:pt>
                <c:pt idx="36">
                  <c:v>2003:Q1</c:v>
                </c:pt>
                <c:pt idx="37">
                  <c:v>2003:Q2</c:v>
                </c:pt>
                <c:pt idx="38">
                  <c:v>2003:Q3</c:v>
                </c:pt>
                <c:pt idx="39">
                  <c:v>2003:Q4</c:v>
                </c:pt>
                <c:pt idx="40">
                  <c:v>2004:Q1</c:v>
                </c:pt>
                <c:pt idx="41">
                  <c:v>2004:Q2</c:v>
                </c:pt>
                <c:pt idx="42">
                  <c:v>2004:Q3</c:v>
                </c:pt>
                <c:pt idx="43">
                  <c:v>2004:Q4</c:v>
                </c:pt>
                <c:pt idx="44">
                  <c:v>2005:Q1</c:v>
                </c:pt>
                <c:pt idx="45">
                  <c:v>2005:Q2</c:v>
                </c:pt>
                <c:pt idx="46">
                  <c:v>2005:Q3</c:v>
                </c:pt>
                <c:pt idx="47">
                  <c:v>2005:Q4</c:v>
                </c:pt>
                <c:pt idx="48">
                  <c:v>2006:Q1</c:v>
                </c:pt>
                <c:pt idx="49">
                  <c:v>2006:Q2</c:v>
                </c:pt>
                <c:pt idx="50">
                  <c:v>2006:Q3</c:v>
                </c:pt>
                <c:pt idx="51">
                  <c:v>2006:Q4</c:v>
                </c:pt>
                <c:pt idx="52">
                  <c:v>2007:Q1</c:v>
                </c:pt>
                <c:pt idx="53">
                  <c:v>2007:Q2</c:v>
                </c:pt>
                <c:pt idx="54">
                  <c:v>2007:Q3</c:v>
                </c:pt>
                <c:pt idx="55">
                  <c:v>2007:Q4</c:v>
                </c:pt>
                <c:pt idx="56">
                  <c:v>2008:Q1</c:v>
                </c:pt>
                <c:pt idx="57">
                  <c:v>2008:Q2</c:v>
                </c:pt>
                <c:pt idx="58">
                  <c:v>2008:Q3</c:v>
                </c:pt>
                <c:pt idx="59">
                  <c:v>2008:Q4</c:v>
                </c:pt>
                <c:pt idx="60">
                  <c:v>2009:Q1</c:v>
                </c:pt>
                <c:pt idx="61">
                  <c:v>2009:Q2</c:v>
                </c:pt>
                <c:pt idx="62">
                  <c:v>2009:Q3</c:v>
                </c:pt>
                <c:pt idx="63">
                  <c:v>2009:Q4</c:v>
                </c:pt>
                <c:pt idx="64">
                  <c:v>2010:Q1</c:v>
                </c:pt>
                <c:pt idx="65">
                  <c:v>2010:Q2</c:v>
                </c:pt>
                <c:pt idx="66">
                  <c:v>2010:Q3</c:v>
                </c:pt>
                <c:pt idx="67">
                  <c:v>2010:Q4</c:v>
                </c:pt>
                <c:pt idx="68">
                  <c:v>2011:Q1</c:v>
                </c:pt>
                <c:pt idx="69">
                  <c:v>2011:Q2</c:v>
                </c:pt>
                <c:pt idx="70">
                  <c:v>2011:Q3</c:v>
                </c:pt>
                <c:pt idx="71">
                  <c:v>2011:Q4</c:v>
                </c:pt>
                <c:pt idx="72">
                  <c:v>2012:Q1</c:v>
                </c:pt>
                <c:pt idx="73">
                  <c:v>2012:Q2</c:v>
                </c:pt>
                <c:pt idx="74">
                  <c:v>2012:Q3</c:v>
                </c:pt>
                <c:pt idx="75">
                  <c:v>2012:Q4</c:v>
                </c:pt>
                <c:pt idx="76">
                  <c:v>2013:Q1</c:v>
                </c:pt>
                <c:pt idx="77">
                  <c:v>2013:Q2</c:v>
                </c:pt>
                <c:pt idx="78">
                  <c:v>2013:Q3</c:v>
                </c:pt>
                <c:pt idx="79">
                  <c:v>2013:Q4</c:v>
                </c:pt>
                <c:pt idx="80">
                  <c:v>2014:Q1</c:v>
                </c:pt>
                <c:pt idx="81">
                  <c:v>2014:Q2</c:v>
                </c:pt>
                <c:pt idx="82">
                  <c:v>2014:Q3</c:v>
                </c:pt>
                <c:pt idx="83">
                  <c:v>2014:Q4</c:v>
                </c:pt>
              </c:strCache>
            </c:strRef>
          </c:cat>
          <c:val>
            <c:numRef>
              <c:f>Sheet1!$L$4:$L$87</c:f>
              <c:numCache>
                <c:formatCode>General</c:formatCode>
                <c:ptCount val="84"/>
                <c:pt idx="0">
                  <c:v>4.5976599911970863</c:v>
                </c:pt>
                <c:pt idx="1">
                  <c:v>4.6020600942649894</c:v>
                </c:pt>
                <c:pt idx="2">
                  <c:v>4.61285923810944</c:v>
                </c:pt>
                <c:pt idx="3">
                  <c:v>4.6219827258915149</c:v>
                </c:pt>
                <c:pt idx="4">
                  <c:v>4.6236355299604917</c:v>
                </c:pt>
                <c:pt idx="5">
                  <c:v>4.6361260408498675</c:v>
                </c:pt>
                <c:pt idx="6">
                  <c:v>4.6350515979846652</c:v>
                </c:pt>
                <c:pt idx="7">
                  <c:v>4.6261116100387873</c:v>
                </c:pt>
                <c:pt idx="8">
                  <c:v>4.6157933551751062</c:v>
                </c:pt>
                <c:pt idx="9">
                  <c:v>4.6034132098367193</c:v>
                </c:pt>
                <c:pt idx="10">
                  <c:v>4.5914307687752878</c:v>
                </c:pt>
                <c:pt idx="11">
                  <c:v>4.5821971233263872</c:v>
                </c:pt>
                <c:pt idx="12">
                  <c:v>4.5739496560432302</c:v>
                </c:pt>
                <c:pt idx="13">
                  <c:v>4.5665703929065993</c:v>
                </c:pt>
                <c:pt idx="14">
                  <c:v>4.561369563625731</c:v>
                </c:pt>
                <c:pt idx="15">
                  <c:v>4.5538911988731687</c:v>
                </c:pt>
                <c:pt idx="16">
                  <c:v>4.5382554490524107</c:v>
                </c:pt>
                <c:pt idx="17">
                  <c:v>4.5322325128925751</c:v>
                </c:pt>
                <c:pt idx="18">
                  <c:v>4.5236662100032872</c:v>
                </c:pt>
                <c:pt idx="19">
                  <c:v>4.5248902339861177</c:v>
                </c:pt>
                <c:pt idx="20">
                  <c:v>4.5238706844771199</c:v>
                </c:pt>
                <c:pt idx="21">
                  <c:v>4.5211431188705342</c:v>
                </c:pt>
                <c:pt idx="22">
                  <c:v>4.5209193441875559</c:v>
                </c:pt>
                <c:pt idx="23">
                  <c:v>4.5218108381932014</c:v>
                </c:pt>
                <c:pt idx="24">
                  <c:v>4.5232395372306327</c:v>
                </c:pt>
                <c:pt idx="25">
                  <c:v>4.5266072739684509</c:v>
                </c:pt>
                <c:pt idx="26">
                  <c:v>4.5301210198614079</c:v>
                </c:pt>
                <c:pt idx="27">
                  <c:v>4.5289318213153127</c:v>
                </c:pt>
                <c:pt idx="28">
                  <c:v>4.5351300497294185</c:v>
                </c:pt>
                <c:pt idx="29">
                  <c:v>4.520162769339894</c:v>
                </c:pt>
                <c:pt idx="30">
                  <c:v>4.5086980445429612</c:v>
                </c:pt>
                <c:pt idx="31">
                  <c:v>4.4970890635135055</c:v>
                </c:pt>
                <c:pt idx="32">
                  <c:v>4.4926499652927241</c:v>
                </c:pt>
                <c:pt idx="33">
                  <c:v>4.500542500260293</c:v>
                </c:pt>
                <c:pt idx="34">
                  <c:v>4.5043865143527251</c:v>
                </c:pt>
                <c:pt idx="35">
                  <c:v>4.5033020742778271</c:v>
                </c:pt>
                <c:pt idx="36">
                  <c:v>4.514687595509117</c:v>
                </c:pt>
                <c:pt idx="37">
                  <c:v>4.5178431593196215</c:v>
                </c:pt>
                <c:pt idx="38">
                  <c:v>4.522696035636808</c:v>
                </c:pt>
                <c:pt idx="39">
                  <c:v>4.5238157223295374</c:v>
                </c:pt>
                <c:pt idx="40">
                  <c:v>4.5329952636702409</c:v>
                </c:pt>
                <c:pt idx="41">
                  <c:v>4.5402655130348206</c:v>
                </c:pt>
                <c:pt idx="42">
                  <c:v>4.5489369059797591</c:v>
                </c:pt>
                <c:pt idx="43">
                  <c:v>4.5574827348954798</c:v>
                </c:pt>
                <c:pt idx="44">
                  <c:v>4.5629395256301315</c:v>
                </c:pt>
                <c:pt idx="45">
                  <c:v>4.565402694183482</c:v>
                </c:pt>
                <c:pt idx="46">
                  <c:v>4.571206632539325</c:v>
                </c:pt>
                <c:pt idx="47">
                  <c:v>4.5823008113003336</c:v>
                </c:pt>
                <c:pt idx="48">
                  <c:v>4.5777481289093442</c:v>
                </c:pt>
                <c:pt idx="49">
                  <c:v>4.5798581789579238</c:v>
                </c:pt>
                <c:pt idx="50">
                  <c:v>4.5898678957325885</c:v>
                </c:pt>
                <c:pt idx="51">
                  <c:v>4.5921476389795677</c:v>
                </c:pt>
                <c:pt idx="52">
                  <c:v>4.5929870998446187</c:v>
                </c:pt>
                <c:pt idx="53">
                  <c:v>4.5992861786771551</c:v>
                </c:pt>
                <c:pt idx="54">
                  <c:v>4.6077628572970326</c:v>
                </c:pt>
                <c:pt idx="55">
                  <c:v>4.6204329827249726</c:v>
                </c:pt>
                <c:pt idx="56">
                  <c:v>4.632012733175543</c:v>
                </c:pt>
                <c:pt idx="57">
                  <c:v>4.6631667388910998</c:v>
                </c:pt>
                <c:pt idx="58">
                  <c:v>4.6766291062899121</c:v>
                </c:pt>
                <c:pt idx="59">
                  <c:v>4.6494644321244794</c:v>
                </c:pt>
                <c:pt idx="60">
                  <c:v>4.6181878822586881</c:v>
                </c:pt>
                <c:pt idx="61">
                  <c:v>4.6092546358754296</c:v>
                </c:pt>
                <c:pt idx="62">
                  <c:v>4.6158785789301264</c:v>
                </c:pt>
                <c:pt idx="63">
                  <c:v>4.6293989259328976</c:v>
                </c:pt>
                <c:pt idx="64">
                  <c:v>4.6342988989328022</c:v>
                </c:pt>
                <c:pt idx="65">
                  <c:v>4.6365238717435897</c:v>
                </c:pt>
                <c:pt idx="66">
                  <c:v>4.6355176921047807</c:v>
                </c:pt>
                <c:pt idx="67">
                  <c:v>4.6450562173834138</c:v>
                </c:pt>
                <c:pt idx="68">
                  <c:v>4.6605555500928153</c:v>
                </c:pt>
                <c:pt idx="69">
                  <c:v>4.6743763350673264</c:v>
                </c:pt>
                <c:pt idx="70">
                  <c:v>4.6778247429249076</c:v>
                </c:pt>
                <c:pt idx="71">
                  <c:v>4.6725581415625559</c:v>
                </c:pt>
                <c:pt idx="72">
                  <c:v>4.6717705888347174</c:v>
                </c:pt>
                <c:pt idx="73">
                  <c:v>4.6734719107058007</c:v>
                </c:pt>
                <c:pt idx="74">
                  <c:v>4.6710573707494447</c:v>
                </c:pt>
                <c:pt idx="75">
                  <c:v>4.6744907488928025</c:v>
                </c:pt>
                <c:pt idx="76">
                  <c:v>4.6749322068076218</c:v>
                </c:pt>
                <c:pt idx="77">
                  <c:v>4.6709112500174044</c:v>
                </c:pt>
                <c:pt idx="78">
                  <c:v>4.6645743519869773</c:v>
                </c:pt>
                <c:pt idx="79">
                  <c:v>4.6678625193216154</c:v>
                </c:pt>
                <c:pt idx="80">
                  <c:v>4.6766366542216371</c:v>
                </c:pt>
                <c:pt idx="81">
                  <c:v>4.675288445067693</c:v>
                </c:pt>
                <c:pt idx="82">
                  <c:v>4.675233647440983</c:v>
                </c:pt>
                <c:pt idx="83">
                  <c:v>4.6733621131685625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Sheet1!$M$3</c:f>
              <c:strCache>
                <c:ptCount val="1"/>
                <c:pt idx="0">
                  <c:v>Log of Nominal Exchange Rate (G39, bilateral import trade weights, 2007=100)</c:v>
                </c:pt>
              </c:strCache>
            </c:strRef>
          </c:tx>
          <c:spPr>
            <a:ln w="38100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cat>
            <c:strRef>
              <c:f>Sheet1!$K$4:$K$87</c:f>
              <c:strCache>
                <c:ptCount val="84"/>
                <c:pt idx="0">
                  <c:v>1994:Q1</c:v>
                </c:pt>
                <c:pt idx="1">
                  <c:v>1994:Q2</c:v>
                </c:pt>
                <c:pt idx="2">
                  <c:v>1994:Q3</c:v>
                </c:pt>
                <c:pt idx="3">
                  <c:v>1994:Q4</c:v>
                </c:pt>
                <c:pt idx="4">
                  <c:v>1995:Q1</c:v>
                </c:pt>
                <c:pt idx="5">
                  <c:v>1995:Q2</c:v>
                </c:pt>
                <c:pt idx="6">
                  <c:v>1995:Q3</c:v>
                </c:pt>
                <c:pt idx="7">
                  <c:v>1995:Q4</c:v>
                </c:pt>
                <c:pt idx="8">
                  <c:v>1996:Q1</c:v>
                </c:pt>
                <c:pt idx="9">
                  <c:v>1996:Q2</c:v>
                </c:pt>
                <c:pt idx="10">
                  <c:v>1996:Q3</c:v>
                </c:pt>
                <c:pt idx="11">
                  <c:v>1996:Q4</c:v>
                </c:pt>
                <c:pt idx="12">
                  <c:v>1997:Q1</c:v>
                </c:pt>
                <c:pt idx="13">
                  <c:v>1997:Q2</c:v>
                </c:pt>
                <c:pt idx="14">
                  <c:v>1997:Q3</c:v>
                </c:pt>
                <c:pt idx="15">
                  <c:v>1997:Q4</c:v>
                </c:pt>
                <c:pt idx="16">
                  <c:v>1998:Q1</c:v>
                </c:pt>
                <c:pt idx="17">
                  <c:v>1998:Q2</c:v>
                </c:pt>
                <c:pt idx="18">
                  <c:v>1998:Q3</c:v>
                </c:pt>
                <c:pt idx="19">
                  <c:v>1998:Q4</c:v>
                </c:pt>
                <c:pt idx="20">
                  <c:v>1999:Q1</c:v>
                </c:pt>
                <c:pt idx="21">
                  <c:v>1999:Q2</c:v>
                </c:pt>
                <c:pt idx="22">
                  <c:v>1999:Q3</c:v>
                </c:pt>
                <c:pt idx="23">
                  <c:v>1999:Q4</c:v>
                </c:pt>
                <c:pt idx="24">
                  <c:v>2000:Q1</c:v>
                </c:pt>
                <c:pt idx="25">
                  <c:v>2000:Q2</c:v>
                </c:pt>
                <c:pt idx="26">
                  <c:v>2000:Q3</c:v>
                </c:pt>
                <c:pt idx="27">
                  <c:v>2000:Q4</c:v>
                </c:pt>
                <c:pt idx="28">
                  <c:v>2001:Q1</c:v>
                </c:pt>
                <c:pt idx="29">
                  <c:v>2001:Q2</c:v>
                </c:pt>
                <c:pt idx="30">
                  <c:v>2001:Q3</c:v>
                </c:pt>
                <c:pt idx="31">
                  <c:v>2001:Q4</c:v>
                </c:pt>
                <c:pt idx="32">
                  <c:v>2002:Q1</c:v>
                </c:pt>
                <c:pt idx="33">
                  <c:v>2002:Q2</c:v>
                </c:pt>
                <c:pt idx="34">
                  <c:v>2002:Q3</c:v>
                </c:pt>
                <c:pt idx="35">
                  <c:v>2002:Q4</c:v>
                </c:pt>
                <c:pt idx="36">
                  <c:v>2003:Q1</c:v>
                </c:pt>
                <c:pt idx="37">
                  <c:v>2003:Q2</c:v>
                </c:pt>
                <c:pt idx="38">
                  <c:v>2003:Q3</c:v>
                </c:pt>
                <c:pt idx="39">
                  <c:v>2003:Q4</c:v>
                </c:pt>
                <c:pt idx="40">
                  <c:v>2004:Q1</c:v>
                </c:pt>
                <c:pt idx="41">
                  <c:v>2004:Q2</c:v>
                </c:pt>
                <c:pt idx="42">
                  <c:v>2004:Q3</c:v>
                </c:pt>
                <c:pt idx="43">
                  <c:v>2004:Q4</c:v>
                </c:pt>
                <c:pt idx="44">
                  <c:v>2005:Q1</c:v>
                </c:pt>
                <c:pt idx="45">
                  <c:v>2005:Q2</c:v>
                </c:pt>
                <c:pt idx="46">
                  <c:v>2005:Q3</c:v>
                </c:pt>
                <c:pt idx="47">
                  <c:v>2005:Q4</c:v>
                </c:pt>
                <c:pt idx="48">
                  <c:v>2006:Q1</c:v>
                </c:pt>
                <c:pt idx="49">
                  <c:v>2006:Q2</c:v>
                </c:pt>
                <c:pt idx="50">
                  <c:v>2006:Q3</c:v>
                </c:pt>
                <c:pt idx="51">
                  <c:v>2006:Q4</c:v>
                </c:pt>
                <c:pt idx="52">
                  <c:v>2007:Q1</c:v>
                </c:pt>
                <c:pt idx="53">
                  <c:v>2007:Q2</c:v>
                </c:pt>
                <c:pt idx="54">
                  <c:v>2007:Q3</c:v>
                </c:pt>
                <c:pt idx="55">
                  <c:v>2007:Q4</c:v>
                </c:pt>
                <c:pt idx="56">
                  <c:v>2008:Q1</c:v>
                </c:pt>
                <c:pt idx="57">
                  <c:v>2008:Q2</c:v>
                </c:pt>
                <c:pt idx="58">
                  <c:v>2008:Q3</c:v>
                </c:pt>
                <c:pt idx="59">
                  <c:v>2008:Q4</c:v>
                </c:pt>
                <c:pt idx="60">
                  <c:v>2009:Q1</c:v>
                </c:pt>
                <c:pt idx="61">
                  <c:v>2009:Q2</c:v>
                </c:pt>
                <c:pt idx="62">
                  <c:v>2009:Q3</c:v>
                </c:pt>
                <c:pt idx="63">
                  <c:v>2009:Q4</c:v>
                </c:pt>
                <c:pt idx="64">
                  <c:v>2010:Q1</c:v>
                </c:pt>
                <c:pt idx="65">
                  <c:v>2010:Q2</c:v>
                </c:pt>
                <c:pt idx="66">
                  <c:v>2010:Q3</c:v>
                </c:pt>
                <c:pt idx="67">
                  <c:v>2010:Q4</c:v>
                </c:pt>
                <c:pt idx="68">
                  <c:v>2011:Q1</c:v>
                </c:pt>
                <c:pt idx="69">
                  <c:v>2011:Q2</c:v>
                </c:pt>
                <c:pt idx="70">
                  <c:v>2011:Q3</c:v>
                </c:pt>
                <c:pt idx="71">
                  <c:v>2011:Q4</c:v>
                </c:pt>
                <c:pt idx="72">
                  <c:v>2012:Q1</c:v>
                </c:pt>
                <c:pt idx="73">
                  <c:v>2012:Q2</c:v>
                </c:pt>
                <c:pt idx="74">
                  <c:v>2012:Q3</c:v>
                </c:pt>
                <c:pt idx="75">
                  <c:v>2012:Q4</c:v>
                </c:pt>
                <c:pt idx="76">
                  <c:v>2013:Q1</c:v>
                </c:pt>
                <c:pt idx="77">
                  <c:v>2013:Q2</c:v>
                </c:pt>
                <c:pt idx="78">
                  <c:v>2013:Q3</c:v>
                </c:pt>
                <c:pt idx="79">
                  <c:v>2013:Q4</c:v>
                </c:pt>
                <c:pt idx="80">
                  <c:v>2014:Q1</c:v>
                </c:pt>
                <c:pt idx="81">
                  <c:v>2014:Q2</c:v>
                </c:pt>
                <c:pt idx="82">
                  <c:v>2014:Q3</c:v>
                </c:pt>
                <c:pt idx="83">
                  <c:v>2014:Q4</c:v>
                </c:pt>
              </c:strCache>
            </c:strRef>
          </c:cat>
          <c:val>
            <c:numRef>
              <c:f>Sheet1!$M$4:$M$87</c:f>
              <c:numCache>
                <c:formatCode>General</c:formatCode>
                <c:ptCount val="84"/>
                <c:pt idx="0">
                  <c:v>4.7296947819374484</c:v>
                </c:pt>
                <c:pt idx="1">
                  <c:v>4.7207828039819111</c:v>
                </c:pt>
                <c:pt idx="2">
                  <c:v>4.7371131005823592</c:v>
                </c:pt>
                <c:pt idx="3">
                  <c:v>4.7371614810799354</c:v>
                </c:pt>
                <c:pt idx="4">
                  <c:v>4.696185473412779</c:v>
                </c:pt>
                <c:pt idx="5">
                  <c:v>4.7350384153592611</c:v>
                </c:pt>
                <c:pt idx="6">
                  <c:v>4.7103701369729674</c:v>
                </c:pt>
                <c:pt idx="7">
                  <c:v>4.6795951728613199</c:v>
                </c:pt>
                <c:pt idx="8">
                  <c:v>4.6612349561897108</c:v>
                </c:pt>
                <c:pt idx="9">
                  <c:v>4.6544657380303498</c:v>
                </c:pt>
                <c:pt idx="10">
                  <c:v>4.6517112546695127</c:v>
                </c:pt>
                <c:pt idx="11">
                  <c:v>4.6429861046560648</c:v>
                </c:pt>
                <c:pt idx="12">
                  <c:v>4.6139148237922507</c:v>
                </c:pt>
                <c:pt idx="13">
                  <c:v>4.6028218885971448</c:v>
                </c:pt>
                <c:pt idx="14">
                  <c:v>4.5855468922879101</c:v>
                </c:pt>
                <c:pt idx="15">
                  <c:v>4.5431568052715496</c:v>
                </c:pt>
                <c:pt idx="16">
                  <c:v>4.4932819570020497</c:v>
                </c:pt>
                <c:pt idx="17">
                  <c:v>4.4866053840268654</c:v>
                </c:pt>
                <c:pt idx="18">
                  <c:v>4.4562095506303381</c:v>
                </c:pt>
                <c:pt idx="19">
                  <c:v>4.4887756370732141</c:v>
                </c:pt>
                <c:pt idx="20">
                  <c:v>4.4828818580647862</c:v>
                </c:pt>
                <c:pt idx="21">
                  <c:v>4.4789562061475783</c:v>
                </c:pt>
                <c:pt idx="22">
                  <c:v>4.4846404128291244</c:v>
                </c:pt>
                <c:pt idx="23">
                  <c:v>4.4960366537070273</c:v>
                </c:pt>
                <c:pt idx="24">
                  <c:v>4.4903014103825107</c:v>
                </c:pt>
                <c:pt idx="25">
                  <c:v>4.4708582193795241</c:v>
                </c:pt>
                <c:pt idx="26">
                  <c:v>4.4618565266305801</c:v>
                </c:pt>
                <c:pt idx="27">
                  <c:v>4.4355197342424955</c:v>
                </c:pt>
                <c:pt idx="28">
                  <c:v>4.4296083541835021</c:v>
                </c:pt>
                <c:pt idx="29">
                  <c:v>4.4112112334882863</c:v>
                </c:pt>
                <c:pt idx="30">
                  <c:v>4.4136436546853473</c:v>
                </c:pt>
                <c:pt idx="31">
                  <c:v>4.4065065086204838</c:v>
                </c:pt>
                <c:pt idx="32">
                  <c:v>4.392000411530316</c:v>
                </c:pt>
                <c:pt idx="33">
                  <c:v>4.4083104967096993</c:v>
                </c:pt>
                <c:pt idx="34">
                  <c:v>4.4235215824909462</c:v>
                </c:pt>
                <c:pt idx="35">
                  <c:v>4.4149170145205812</c:v>
                </c:pt>
                <c:pt idx="36">
                  <c:v>4.4339258266442068</c:v>
                </c:pt>
                <c:pt idx="37">
                  <c:v>4.4693112412849034</c:v>
                </c:pt>
                <c:pt idx="38">
                  <c:v>4.47030772532404</c:v>
                </c:pt>
                <c:pt idx="39">
                  <c:v>4.497735610124745</c:v>
                </c:pt>
                <c:pt idx="40">
                  <c:v>4.5141948973229225</c:v>
                </c:pt>
                <c:pt idx="41">
                  <c:v>4.4925605477304051</c:v>
                </c:pt>
                <c:pt idx="42">
                  <c:v>4.5010839792376487</c:v>
                </c:pt>
                <c:pt idx="43">
                  <c:v>4.5386092260905002</c:v>
                </c:pt>
                <c:pt idx="44">
                  <c:v>4.547712230457817</c:v>
                </c:pt>
                <c:pt idx="45">
                  <c:v>4.5362692204424624</c:v>
                </c:pt>
                <c:pt idx="46">
                  <c:v>4.5362102365549397</c:v>
                </c:pt>
                <c:pt idx="47">
                  <c:v>4.5301306821058756</c:v>
                </c:pt>
                <c:pt idx="48">
                  <c:v>4.5434482848451809</c:v>
                </c:pt>
                <c:pt idx="49">
                  <c:v>4.5575160876076666</c:v>
                </c:pt>
                <c:pt idx="50">
                  <c:v>4.5622600775110174</c:v>
                </c:pt>
                <c:pt idx="51">
                  <c:v>4.5672270520713827</c:v>
                </c:pt>
                <c:pt idx="52">
                  <c:v>4.5688842950730111</c:v>
                </c:pt>
                <c:pt idx="53">
                  <c:v>4.592880027149838</c:v>
                </c:pt>
                <c:pt idx="54">
                  <c:v>4.6112250615625534</c:v>
                </c:pt>
                <c:pt idx="55">
                  <c:v>4.6460982378252771</c:v>
                </c:pt>
                <c:pt idx="56">
                  <c:v>4.6661673038346301</c:v>
                </c:pt>
                <c:pt idx="57">
                  <c:v>4.6839557172297628</c:v>
                </c:pt>
                <c:pt idx="58">
                  <c:v>4.6657540332067704</c:v>
                </c:pt>
                <c:pt idx="59">
                  <c:v>4.5689137389903962</c:v>
                </c:pt>
                <c:pt idx="60">
                  <c:v>4.5439605106951308</c:v>
                </c:pt>
                <c:pt idx="61">
                  <c:v>4.5794591616698961</c:v>
                </c:pt>
                <c:pt idx="62">
                  <c:v>4.6093877157094223</c:v>
                </c:pt>
                <c:pt idx="63">
                  <c:v>4.6331758801061458</c:v>
                </c:pt>
                <c:pt idx="64">
                  <c:v>4.6264839176090788</c:v>
                </c:pt>
                <c:pt idx="65">
                  <c:v>4.6138162902485851</c:v>
                </c:pt>
                <c:pt idx="66">
                  <c:v>4.6240946342341056</c:v>
                </c:pt>
                <c:pt idx="67">
                  <c:v>4.6552400825359221</c:v>
                </c:pt>
                <c:pt idx="68">
                  <c:v>4.6704063290463633</c:v>
                </c:pt>
                <c:pt idx="69">
                  <c:v>4.6954843532855612</c:v>
                </c:pt>
                <c:pt idx="70">
                  <c:v>4.689110686570487</c:v>
                </c:pt>
                <c:pt idx="71">
                  <c:v>4.6518647144274903</c:v>
                </c:pt>
                <c:pt idx="72">
                  <c:v>4.6597239473283878</c:v>
                </c:pt>
                <c:pt idx="73">
                  <c:v>4.6424048868826624</c:v>
                </c:pt>
                <c:pt idx="74">
                  <c:v>4.6437707946636992</c:v>
                </c:pt>
                <c:pt idx="75">
                  <c:v>4.658311593160759</c:v>
                </c:pt>
                <c:pt idx="76">
                  <c:v>4.6522457024901849</c:v>
                </c:pt>
                <c:pt idx="77">
                  <c:v>4.6432576098124585</c:v>
                </c:pt>
                <c:pt idx="78">
                  <c:v>4.6335009765528961</c:v>
                </c:pt>
                <c:pt idx="79">
                  <c:v>4.6381003582608971</c:v>
                </c:pt>
                <c:pt idx="80">
                  <c:v>4.6246000411579162</c:v>
                </c:pt>
                <c:pt idx="81">
                  <c:v>4.6285867878366522</c:v>
                </c:pt>
                <c:pt idx="82">
                  <c:v>4.6212076120163577</c:v>
                </c:pt>
                <c:pt idx="83">
                  <c:v>4.5781027507715955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689192"/>
        <c:axId val="182688800"/>
      </c:lineChart>
      <c:catAx>
        <c:axId val="182689192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crossAx val="182688800"/>
        <c:crosses val="autoZero"/>
        <c:auto val="1"/>
        <c:lblAlgn val="ctr"/>
        <c:lblOffset val="100"/>
        <c:tickLblSkip val="4"/>
        <c:noMultiLvlLbl val="0"/>
      </c:catAx>
      <c:valAx>
        <c:axId val="182688800"/>
        <c:scaling>
          <c:orientation val="minMax"/>
          <c:max val="4.75"/>
          <c:min val="4.3499999999999996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26891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0" dirty="0" smtClean="0">
                <a:effectLst/>
              </a:rPr>
              <a:t>Federal Reserve Board’s Estimates of the Equilibrium Unemployment Rate</a:t>
            </a:r>
          </a:p>
        </c:rich>
      </c:tx>
      <c:layout>
        <c:manualLayout>
          <c:xMode val="edge"/>
          <c:yMode val="edge"/>
          <c:x val="0.16900547219333431"/>
          <c:y val="1.92307692307692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988407699037615E-2"/>
          <c:y val="9.6272461134665865E-2"/>
          <c:w val="0.92801159230096242"/>
          <c:h val="0.6733949121744397"/>
        </c:manualLayout>
      </c:layout>
      <c:areaChart>
        <c:grouping val="standard"/>
        <c:varyColors val="0"/>
        <c:ser>
          <c:idx val="1"/>
          <c:order val="1"/>
          <c:tx>
            <c:strRef>
              <c:f>Quarters!$F$2</c:f>
              <c:strCache>
                <c:ptCount val="1"/>
                <c:pt idx="0">
                  <c:v>Staff Forecast Range of the Natural Rate (1989-2009)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Quarters!$D$3:$D$107</c:f>
              <c:strCache>
                <c:ptCount val="105"/>
                <c:pt idx="0">
                  <c:v>1989Q1</c:v>
                </c:pt>
                <c:pt idx="1">
                  <c:v>1989Q2</c:v>
                </c:pt>
                <c:pt idx="2">
                  <c:v>1989Q3</c:v>
                </c:pt>
                <c:pt idx="3">
                  <c:v>1989Q4</c:v>
                </c:pt>
                <c:pt idx="4">
                  <c:v>1990Q1</c:v>
                </c:pt>
                <c:pt idx="5">
                  <c:v>1990Q2</c:v>
                </c:pt>
                <c:pt idx="6">
                  <c:v>1990Q3</c:v>
                </c:pt>
                <c:pt idx="7">
                  <c:v>1990Q4</c:v>
                </c:pt>
                <c:pt idx="8">
                  <c:v>1991Q1</c:v>
                </c:pt>
                <c:pt idx="9">
                  <c:v>1991Q2</c:v>
                </c:pt>
                <c:pt idx="10">
                  <c:v>1991Q3</c:v>
                </c:pt>
                <c:pt idx="11">
                  <c:v>1991Q4</c:v>
                </c:pt>
                <c:pt idx="12">
                  <c:v>1992Q1</c:v>
                </c:pt>
                <c:pt idx="13">
                  <c:v>1992Q2</c:v>
                </c:pt>
                <c:pt idx="14">
                  <c:v>1992Q3</c:v>
                </c:pt>
                <c:pt idx="15">
                  <c:v>1992Q4</c:v>
                </c:pt>
                <c:pt idx="16">
                  <c:v>1993Q1</c:v>
                </c:pt>
                <c:pt idx="17">
                  <c:v>1993Q2</c:v>
                </c:pt>
                <c:pt idx="18">
                  <c:v>1993Q3</c:v>
                </c:pt>
                <c:pt idx="19">
                  <c:v>1993Q4</c:v>
                </c:pt>
                <c:pt idx="20">
                  <c:v>1994Q1</c:v>
                </c:pt>
                <c:pt idx="21">
                  <c:v>1994Q2</c:v>
                </c:pt>
                <c:pt idx="22">
                  <c:v>1994Q3</c:v>
                </c:pt>
                <c:pt idx="23">
                  <c:v>1994Q4</c:v>
                </c:pt>
                <c:pt idx="24">
                  <c:v>1995Q1</c:v>
                </c:pt>
                <c:pt idx="25">
                  <c:v>1995Q2</c:v>
                </c:pt>
                <c:pt idx="26">
                  <c:v>1995Q3</c:v>
                </c:pt>
                <c:pt idx="27">
                  <c:v>1995Q4</c:v>
                </c:pt>
                <c:pt idx="28">
                  <c:v>1996Q1</c:v>
                </c:pt>
                <c:pt idx="29">
                  <c:v>1996Q2</c:v>
                </c:pt>
                <c:pt idx="30">
                  <c:v>1996Q3</c:v>
                </c:pt>
                <c:pt idx="31">
                  <c:v>1996Q4</c:v>
                </c:pt>
                <c:pt idx="32">
                  <c:v>1997Q1</c:v>
                </c:pt>
                <c:pt idx="33">
                  <c:v>1997Q2</c:v>
                </c:pt>
                <c:pt idx="34">
                  <c:v>1997Q3</c:v>
                </c:pt>
                <c:pt idx="35">
                  <c:v>1997Q4</c:v>
                </c:pt>
                <c:pt idx="36">
                  <c:v>1998Q1</c:v>
                </c:pt>
                <c:pt idx="37">
                  <c:v>1998Q2</c:v>
                </c:pt>
                <c:pt idx="38">
                  <c:v>1998Q3</c:v>
                </c:pt>
                <c:pt idx="39">
                  <c:v>1998Q4</c:v>
                </c:pt>
                <c:pt idx="40">
                  <c:v>1999Q1</c:v>
                </c:pt>
                <c:pt idx="41">
                  <c:v>1999Q2</c:v>
                </c:pt>
                <c:pt idx="42">
                  <c:v>1999Q3</c:v>
                </c:pt>
                <c:pt idx="43">
                  <c:v>1999Q4</c:v>
                </c:pt>
                <c:pt idx="44">
                  <c:v>2000Q1</c:v>
                </c:pt>
                <c:pt idx="45">
                  <c:v>2000Q2</c:v>
                </c:pt>
                <c:pt idx="46">
                  <c:v>2000Q3</c:v>
                </c:pt>
                <c:pt idx="47">
                  <c:v>2000Q4</c:v>
                </c:pt>
                <c:pt idx="48">
                  <c:v>2001Q1</c:v>
                </c:pt>
                <c:pt idx="49">
                  <c:v>2001Q2</c:v>
                </c:pt>
                <c:pt idx="50">
                  <c:v>2001Q3</c:v>
                </c:pt>
                <c:pt idx="51">
                  <c:v>2001Q4</c:v>
                </c:pt>
                <c:pt idx="52">
                  <c:v>2002Q1</c:v>
                </c:pt>
                <c:pt idx="53">
                  <c:v>2002Q2</c:v>
                </c:pt>
                <c:pt idx="54">
                  <c:v>2002Q3</c:v>
                </c:pt>
                <c:pt idx="55">
                  <c:v>2002Q4</c:v>
                </c:pt>
                <c:pt idx="56">
                  <c:v>2003Q1</c:v>
                </c:pt>
                <c:pt idx="57">
                  <c:v>2003Q2</c:v>
                </c:pt>
                <c:pt idx="58">
                  <c:v>2003Q3</c:v>
                </c:pt>
                <c:pt idx="59">
                  <c:v>2003Q4</c:v>
                </c:pt>
                <c:pt idx="60">
                  <c:v>2004Q1</c:v>
                </c:pt>
                <c:pt idx="61">
                  <c:v>2004Q2</c:v>
                </c:pt>
                <c:pt idx="62">
                  <c:v>2004Q3</c:v>
                </c:pt>
                <c:pt idx="63">
                  <c:v>2004Q4</c:v>
                </c:pt>
                <c:pt idx="64">
                  <c:v>2005Q1</c:v>
                </c:pt>
                <c:pt idx="65">
                  <c:v>2005Q2</c:v>
                </c:pt>
                <c:pt idx="66">
                  <c:v>2005Q3</c:v>
                </c:pt>
                <c:pt idx="67">
                  <c:v>2005Q4</c:v>
                </c:pt>
                <c:pt idx="68">
                  <c:v>2006Q1</c:v>
                </c:pt>
                <c:pt idx="69">
                  <c:v>2006Q2</c:v>
                </c:pt>
                <c:pt idx="70">
                  <c:v>2006Q3</c:v>
                </c:pt>
                <c:pt idx="71">
                  <c:v>2006Q4</c:v>
                </c:pt>
                <c:pt idx="72">
                  <c:v>2007Q1</c:v>
                </c:pt>
                <c:pt idx="73">
                  <c:v>2007Q2</c:v>
                </c:pt>
                <c:pt idx="74">
                  <c:v>2007Q3</c:v>
                </c:pt>
                <c:pt idx="75">
                  <c:v>2007Q4</c:v>
                </c:pt>
                <c:pt idx="76">
                  <c:v>2008Q1</c:v>
                </c:pt>
                <c:pt idx="77">
                  <c:v>2008Q2</c:v>
                </c:pt>
                <c:pt idx="78">
                  <c:v>2008Q3</c:v>
                </c:pt>
                <c:pt idx="79">
                  <c:v>2008Q4</c:v>
                </c:pt>
                <c:pt idx="80">
                  <c:v>2009Q1</c:v>
                </c:pt>
                <c:pt idx="81">
                  <c:v>2009Q2</c:v>
                </c:pt>
                <c:pt idx="82">
                  <c:v>2009Q3</c:v>
                </c:pt>
                <c:pt idx="83">
                  <c:v>2009Q4</c:v>
                </c:pt>
                <c:pt idx="84">
                  <c:v>2010Q1</c:v>
                </c:pt>
                <c:pt idx="85">
                  <c:v>2010Q2</c:v>
                </c:pt>
                <c:pt idx="86">
                  <c:v>2010Q3</c:v>
                </c:pt>
                <c:pt idx="87">
                  <c:v>2010Q4</c:v>
                </c:pt>
                <c:pt idx="88">
                  <c:v>2011Q1</c:v>
                </c:pt>
                <c:pt idx="89">
                  <c:v>2011Q2</c:v>
                </c:pt>
                <c:pt idx="90">
                  <c:v>2011Q3</c:v>
                </c:pt>
                <c:pt idx="91">
                  <c:v>2011Q4</c:v>
                </c:pt>
                <c:pt idx="92">
                  <c:v>2012Q1</c:v>
                </c:pt>
                <c:pt idx="93">
                  <c:v>2012Q2</c:v>
                </c:pt>
                <c:pt idx="94">
                  <c:v>2012Q3</c:v>
                </c:pt>
                <c:pt idx="95">
                  <c:v>2012Q4</c:v>
                </c:pt>
                <c:pt idx="96">
                  <c:v>2013Q1</c:v>
                </c:pt>
                <c:pt idx="97">
                  <c:v>2013Q2</c:v>
                </c:pt>
                <c:pt idx="98">
                  <c:v>2013Q3</c:v>
                </c:pt>
                <c:pt idx="99">
                  <c:v>2013Q4</c:v>
                </c:pt>
                <c:pt idx="100">
                  <c:v>2014Q1</c:v>
                </c:pt>
                <c:pt idx="101">
                  <c:v>2014Q2</c:v>
                </c:pt>
                <c:pt idx="102">
                  <c:v>2014Q3</c:v>
                </c:pt>
                <c:pt idx="103">
                  <c:v>2014Q4</c:v>
                </c:pt>
                <c:pt idx="104">
                  <c:v>2015Q1</c:v>
                </c:pt>
              </c:strCache>
            </c:strRef>
          </c:cat>
          <c:val>
            <c:numRef>
              <c:f>Quarters!$F$3:$F$107</c:f>
              <c:numCache>
                <c:formatCode>General</c:formatCode>
                <c:ptCount val="105"/>
                <c:pt idx="0">
                  <c:v>6.5</c:v>
                </c:pt>
                <c:pt idx="1">
                  <c:v>6.5</c:v>
                </c:pt>
                <c:pt idx="2">
                  <c:v>6.5</c:v>
                </c:pt>
                <c:pt idx="3">
                  <c:v>6.5</c:v>
                </c:pt>
                <c:pt idx="4">
                  <c:v>6.5</c:v>
                </c:pt>
                <c:pt idx="5">
                  <c:v>6.5</c:v>
                </c:pt>
                <c:pt idx="6">
                  <c:v>6.5</c:v>
                </c:pt>
                <c:pt idx="7">
                  <c:v>6.5</c:v>
                </c:pt>
                <c:pt idx="8">
                  <c:v>6.5</c:v>
                </c:pt>
                <c:pt idx="9">
                  <c:v>6.5</c:v>
                </c:pt>
                <c:pt idx="10">
                  <c:v>6.5</c:v>
                </c:pt>
                <c:pt idx="11">
                  <c:v>6.5</c:v>
                </c:pt>
                <c:pt idx="12">
                  <c:v>6.5</c:v>
                </c:pt>
                <c:pt idx="13">
                  <c:v>6.5</c:v>
                </c:pt>
                <c:pt idx="14">
                  <c:v>6.5</c:v>
                </c:pt>
                <c:pt idx="15">
                  <c:v>6.5</c:v>
                </c:pt>
                <c:pt idx="16">
                  <c:v>6.5</c:v>
                </c:pt>
                <c:pt idx="17">
                  <c:v>6.5</c:v>
                </c:pt>
                <c:pt idx="18">
                  <c:v>6.5</c:v>
                </c:pt>
                <c:pt idx="19">
                  <c:v>6.5</c:v>
                </c:pt>
                <c:pt idx="20">
                  <c:v>6.5</c:v>
                </c:pt>
                <c:pt idx="21">
                  <c:v>6.5</c:v>
                </c:pt>
                <c:pt idx="22">
                  <c:v>6.5</c:v>
                </c:pt>
                <c:pt idx="23">
                  <c:v>6.5</c:v>
                </c:pt>
                <c:pt idx="24">
                  <c:v>6.5</c:v>
                </c:pt>
                <c:pt idx="25">
                  <c:v>6.5</c:v>
                </c:pt>
                <c:pt idx="26">
                  <c:v>6.5</c:v>
                </c:pt>
                <c:pt idx="27">
                  <c:v>6.5</c:v>
                </c:pt>
                <c:pt idx="28">
                  <c:v>6.5</c:v>
                </c:pt>
                <c:pt idx="29">
                  <c:v>6.5</c:v>
                </c:pt>
                <c:pt idx="30">
                  <c:v>6.5</c:v>
                </c:pt>
                <c:pt idx="31">
                  <c:v>6.5</c:v>
                </c:pt>
                <c:pt idx="32">
                  <c:v>6.5</c:v>
                </c:pt>
                <c:pt idx="33">
                  <c:v>6.5</c:v>
                </c:pt>
                <c:pt idx="34">
                  <c:v>6.5</c:v>
                </c:pt>
                <c:pt idx="35">
                  <c:v>6.5</c:v>
                </c:pt>
                <c:pt idx="36">
                  <c:v>6.5</c:v>
                </c:pt>
                <c:pt idx="37">
                  <c:v>6.5</c:v>
                </c:pt>
                <c:pt idx="38">
                  <c:v>6.5</c:v>
                </c:pt>
                <c:pt idx="39">
                  <c:v>6.5</c:v>
                </c:pt>
                <c:pt idx="40">
                  <c:v>6.5</c:v>
                </c:pt>
                <c:pt idx="41">
                  <c:v>6.5</c:v>
                </c:pt>
                <c:pt idx="42">
                  <c:v>6.5</c:v>
                </c:pt>
                <c:pt idx="43">
                  <c:v>6.5</c:v>
                </c:pt>
                <c:pt idx="44">
                  <c:v>6.5</c:v>
                </c:pt>
                <c:pt idx="45">
                  <c:v>6.5</c:v>
                </c:pt>
                <c:pt idx="46">
                  <c:v>6.5</c:v>
                </c:pt>
                <c:pt idx="47">
                  <c:v>6.5</c:v>
                </c:pt>
                <c:pt idx="48">
                  <c:v>6.5</c:v>
                </c:pt>
                <c:pt idx="49">
                  <c:v>6.5</c:v>
                </c:pt>
                <c:pt idx="50">
                  <c:v>6.5</c:v>
                </c:pt>
                <c:pt idx="51">
                  <c:v>6.5</c:v>
                </c:pt>
                <c:pt idx="52">
                  <c:v>6.5</c:v>
                </c:pt>
                <c:pt idx="53">
                  <c:v>6.5</c:v>
                </c:pt>
                <c:pt idx="54">
                  <c:v>6.5</c:v>
                </c:pt>
                <c:pt idx="55">
                  <c:v>6.5</c:v>
                </c:pt>
                <c:pt idx="56">
                  <c:v>6.5</c:v>
                </c:pt>
                <c:pt idx="57">
                  <c:v>6.5</c:v>
                </c:pt>
                <c:pt idx="58">
                  <c:v>6.5</c:v>
                </c:pt>
                <c:pt idx="59">
                  <c:v>6.5</c:v>
                </c:pt>
                <c:pt idx="60">
                  <c:v>6.5</c:v>
                </c:pt>
                <c:pt idx="61">
                  <c:v>6.5</c:v>
                </c:pt>
                <c:pt idx="62">
                  <c:v>6.5</c:v>
                </c:pt>
                <c:pt idx="63">
                  <c:v>6.5</c:v>
                </c:pt>
                <c:pt idx="64">
                  <c:v>6.5</c:v>
                </c:pt>
                <c:pt idx="65">
                  <c:v>6.5</c:v>
                </c:pt>
                <c:pt idx="66">
                  <c:v>6.5</c:v>
                </c:pt>
                <c:pt idx="67">
                  <c:v>6.5</c:v>
                </c:pt>
                <c:pt idx="68">
                  <c:v>6.5</c:v>
                </c:pt>
                <c:pt idx="69">
                  <c:v>6.5</c:v>
                </c:pt>
                <c:pt idx="70">
                  <c:v>6.5</c:v>
                </c:pt>
                <c:pt idx="71">
                  <c:v>6.5</c:v>
                </c:pt>
                <c:pt idx="72">
                  <c:v>6.5</c:v>
                </c:pt>
                <c:pt idx="73">
                  <c:v>6.5</c:v>
                </c:pt>
                <c:pt idx="74">
                  <c:v>6.5</c:v>
                </c:pt>
                <c:pt idx="75">
                  <c:v>6.5</c:v>
                </c:pt>
                <c:pt idx="76">
                  <c:v>6.5</c:v>
                </c:pt>
                <c:pt idx="77">
                  <c:v>6.5</c:v>
                </c:pt>
                <c:pt idx="78">
                  <c:v>6.5</c:v>
                </c:pt>
                <c:pt idx="79">
                  <c:v>6.5</c:v>
                </c:pt>
                <c:pt idx="80">
                  <c:v>6.5</c:v>
                </c:pt>
                <c:pt idx="81">
                  <c:v>6.5</c:v>
                </c:pt>
                <c:pt idx="82">
                  <c:v>6.5</c:v>
                </c:pt>
                <c:pt idx="83">
                  <c:v>6.5</c:v>
                </c:pt>
                <c:pt idx="84">
                  <c:v>6.5</c:v>
                </c:pt>
                <c:pt idx="85">
                  <c:v>6.5</c:v>
                </c:pt>
                <c:pt idx="86">
                  <c:v>6.5</c:v>
                </c:pt>
                <c:pt idx="87">
                  <c:v>6.5</c:v>
                </c:pt>
                <c:pt idx="88">
                  <c:v>6.5</c:v>
                </c:pt>
                <c:pt idx="89">
                  <c:v>6.5</c:v>
                </c:pt>
                <c:pt idx="90">
                  <c:v>6.5</c:v>
                </c:pt>
                <c:pt idx="91">
                  <c:v>6.5</c:v>
                </c:pt>
                <c:pt idx="92">
                  <c:v>6.5</c:v>
                </c:pt>
                <c:pt idx="93">
                  <c:v>6.5</c:v>
                </c:pt>
                <c:pt idx="94">
                  <c:v>6.5</c:v>
                </c:pt>
                <c:pt idx="95">
                  <c:v>6.5</c:v>
                </c:pt>
                <c:pt idx="96">
                  <c:v>6.5</c:v>
                </c:pt>
                <c:pt idx="97">
                  <c:v>6.5</c:v>
                </c:pt>
                <c:pt idx="98">
                  <c:v>6.5</c:v>
                </c:pt>
                <c:pt idx="99">
                  <c:v>6.5</c:v>
                </c:pt>
                <c:pt idx="100">
                  <c:v>6.5</c:v>
                </c:pt>
                <c:pt idx="101">
                  <c:v>6.5</c:v>
                </c:pt>
                <c:pt idx="102">
                  <c:v>6.5</c:v>
                </c:pt>
                <c:pt idx="103">
                  <c:v>6.5</c:v>
                </c:pt>
                <c:pt idx="104">
                  <c:v>6.5</c:v>
                </c:pt>
              </c:numCache>
            </c:numRef>
          </c:val>
        </c:ser>
        <c:ser>
          <c:idx val="2"/>
          <c:order val="2"/>
          <c:tx>
            <c:strRef>
              <c:f>Quarters!$G$2</c:f>
              <c:strCache>
                <c:ptCount val="1"/>
                <c:pt idx="0">
                  <c:v>lower bound</c:v>
                </c:pt>
              </c:strCache>
            </c:strRef>
          </c:tx>
          <c:spPr>
            <a:solidFill>
              <a:schemeClr val="bg2"/>
            </a:solidFill>
          </c:spPr>
          <c:cat>
            <c:strRef>
              <c:f>Quarters!$D$3:$D$107</c:f>
              <c:strCache>
                <c:ptCount val="105"/>
                <c:pt idx="0">
                  <c:v>1989Q1</c:v>
                </c:pt>
                <c:pt idx="1">
                  <c:v>1989Q2</c:v>
                </c:pt>
                <c:pt idx="2">
                  <c:v>1989Q3</c:v>
                </c:pt>
                <c:pt idx="3">
                  <c:v>1989Q4</c:v>
                </c:pt>
                <c:pt idx="4">
                  <c:v>1990Q1</c:v>
                </c:pt>
                <c:pt idx="5">
                  <c:v>1990Q2</c:v>
                </c:pt>
                <c:pt idx="6">
                  <c:v>1990Q3</c:v>
                </c:pt>
                <c:pt idx="7">
                  <c:v>1990Q4</c:v>
                </c:pt>
                <c:pt idx="8">
                  <c:v>1991Q1</c:v>
                </c:pt>
                <c:pt idx="9">
                  <c:v>1991Q2</c:v>
                </c:pt>
                <c:pt idx="10">
                  <c:v>1991Q3</c:v>
                </c:pt>
                <c:pt idx="11">
                  <c:v>1991Q4</c:v>
                </c:pt>
                <c:pt idx="12">
                  <c:v>1992Q1</c:v>
                </c:pt>
                <c:pt idx="13">
                  <c:v>1992Q2</c:v>
                </c:pt>
                <c:pt idx="14">
                  <c:v>1992Q3</c:v>
                </c:pt>
                <c:pt idx="15">
                  <c:v>1992Q4</c:v>
                </c:pt>
                <c:pt idx="16">
                  <c:v>1993Q1</c:v>
                </c:pt>
                <c:pt idx="17">
                  <c:v>1993Q2</c:v>
                </c:pt>
                <c:pt idx="18">
                  <c:v>1993Q3</c:v>
                </c:pt>
                <c:pt idx="19">
                  <c:v>1993Q4</c:v>
                </c:pt>
                <c:pt idx="20">
                  <c:v>1994Q1</c:v>
                </c:pt>
                <c:pt idx="21">
                  <c:v>1994Q2</c:v>
                </c:pt>
                <c:pt idx="22">
                  <c:v>1994Q3</c:v>
                </c:pt>
                <c:pt idx="23">
                  <c:v>1994Q4</c:v>
                </c:pt>
                <c:pt idx="24">
                  <c:v>1995Q1</c:v>
                </c:pt>
                <c:pt idx="25">
                  <c:v>1995Q2</c:v>
                </c:pt>
                <c:pt idx="26">
                  <c:v>1995Q3</c:v>
                </c:pt>
                <c:pt idx="27">
                  <c:v>1995Q4</c:v>
                </c:pt>
                <c:pt idx="28">
                  <c:v>1996Q1</c:v>
                </c:pt>
                <c:pt idx="29">
                  <c:v>1996Q2</c:v>
                </c:pt>
                <c:pt idx="30">
                  <c:v>1996Q3</c:v>
                </c:pt>
                <c:pt idx="31">
                  <c:v>1996Q4</c:v>
                </c:pt>
                <c:pt idx="32">
                  <c:v>1997Q1</c:v>
                </c:pt>
                <c:pt idx="33">
                  <c:v>1997Q2</c:v>
                </c:pt>
                <c:pt idx="34">
                  <c:v>1997Q3</c:v>
                </c:pt>
                <c:pt idx="35">
                  <c:v>1997Q4</c:v>
                </c:pt>
                <c:pt idx="36">
                  <c:v>1998Q1</c:v>
                </c:pt>
                <c:pt idx="37">
                  <c:v>1998Q2</c:v>
                </c:pt>
                <c:pt idx="38">
                  <c:v>1998Q3</c:v>
                </c:pt>
                <c:pt idx="39">
                  <c:v>1998Q4</c:v>
                </c:pt>
                <c:pt idx="40">
                  <c:v>1999Q1</c:v>
                </c:pt>
                <c:pt idx="41">
                  <c:v>1999Q2</c:v>
                </c:pt>
                <c:pt idx="42">
                  <c:v>1999Q3</c:v>
                </c:pt>
                <c:pt idx="43">
                  <c:v>1999Q4</c:v>
                </c:pt>
                <c:pt idx="44">
                  <c:v>2000Q1</c:v>
                </c:pt>
                <c:pt idx="45">
                  <c:v>2000Q2</c:v>
                </c:pt>
                <c:pt idx="46">
                  <c:v>2000Q3</c:v>
                </c:pt>
                <c:pt idx="47">
                  <c:v>2000Q4</c:v>
                </c:pt>
                <c:pt idx="48">
                  <c:v>2001Q1</c:v>
                </c:pt>
                <c:pt idx="49">
                  <c:v>2001Q2</c:v>
                </c:pt>
                <c:pt idx="50">
                  <c:v>2001Q3</c:v>
                </c:pt>
                <c:pt idx="51">
                  <c:v>2001Q4</c:v>
                </c:pt>
                <c:pt idx="52">
                  <c:v>2002Q1</c:v>
                </c:pt>
                <c:pt idx="53">
                  <c:v>2002Q2</c:v>
                </c:pt>
                <c:pt idx="54">
                  <c:v>2002Q3</c:v>
                </c:pt>
                <c:pt idx="55">
                  <c:v>2002Q4</c:v>
                </c:pt>
                <c:pt idx="56">
                  <c:v>2003Q1</c:v>
                </c:pt>
                <c:pt idx="57">
                  <c:v>2003Q2</c:v>
                </c:pt>
                <c:pt idx="58">
                  <c:v>2003Q3</c:v>
                </c:pt>
                <c:pt idx="59">
                  <c:v>2003Q4</c:v>
                </c:pt>
                <c:pt idx="60">
                  <c:v>2004Q1</c:v>
                </c:pt>
                <c:pt idx="61">
                  <c:v>2004Q2</c:v>
                </c:pt>
                <c:pt idx="62">
                  <c:v>2004Q3</c:v>
                </c:pt>
                <c:pt idx="63">
                  <c:v>2004Q4</c:v>
                </c:pt>
                <c:pt idx="64">
                  <c:v>2005Q1</c:v>
                </c:pt>
                <c:pt idx="65">
                  <c:v>2005Q2</c:v>
                </c:pt>
                <c:pt idx="66">
                  <c:v>2005Q3</c:v>
                </c:pt>
                <c:pt idx="67">
                  <c:v>2005Q4</c:v>
                </c:pt>
                <c:pt idx="68">
                  <c:v>2006Q1</c:v>
                </c:pt>
                <c:pt idx="69">
                  <c:v>2006Q2</c:v>
                </c:pt>
                <c:pt idx="70">
                  <c:v>2006Q3</c:v>
                </c:pt>
                <c:pt idx="71">
                  <c:v>2006Q4</c:v>
                </c:pt>
                <c:pt idx="72">
                  <c:v>2007Q1</c:v>
                </c:pt>
                <c:pt idx="73">
                  <c:v>2007Q2</c:v>
                </c:pt>
                <c:pt idx="74">
                  <c:v>2007Q3</c:v>
                </c:pt>
                <c:pt idx="75">
                  <c:v>2007Q4</c:v>
                </c:pt>
                <c:pt idx="76">
                  <c:v>2008Q1</c:v>
                </c:pt>
                <c:pt idx="77">
                  <c:v>2008Q2</c:v>
                </c:pt>
                <c:pt idx="78">
                  <c:v>2008Q3</c:v>
                </c:pt>
                <c:pt idx="79">
                  <c:v>2008Q4</c:v>
                </c:pt>
                <c:pt idx="80">
                  <c:v>2009Q1</c:v>
                </c:pt>
                <c:pt idx="81">
                  <c:v>2009Q2</c:v>
                </c:pt>
                <c:pt idx="82">
                  <c:v>2009Q3</c:v>
                </c:pt>
                <c:pt idx="83">
                  <c:v>2009Q4</c:v>
                </c:pt>
                <c:pt idx="84">
                  <c:v>2010Q1</c:v>
                </c:pt>
                <c:pt idx="85">
                  <c:v>2010Q2</c:v>
                </c:pt>
                <c:pt idx="86">
                  <c:v>2010Q3</c:v>
                </c:pt>
                <c:pt idx="87">
                  <c:v>2010Q4</c:v>
                </c:pt>
                <c:pt idx="88">
                  <c:v>2011Q1</c:v>
                </c:pt>
                <c:pt idx="89">
                  <c:v>2011Q2</c:v>
                </c:pt>
                <c:pt idx="90">
                  <c:v>2011Q3</c:v>
                </c:pt>
                <c:pt idx="91">
                  <c:v>2011Q4</c:v>
                </c:pt>
                <c:pt idx="92">
                  <c:v>2012Q1</c:v>
                </c:pt>
                <c:pt idx="93">
                  <c:v>2012Q2</c:v>
                </c:pt>
                <c:pt idx="94">
                  <c:v>2012Q3</c:v>
                </c:pt>
                <c:pt idx="95">
                  <c:v>2012Q4</c:v>
                </c:pt>
                <c:pt idx="96">
                  <c:v>2013Q1</c:v>
                </c:pt>
                <c:pt idx="97">
                  <c:v>2013Q2</c:v>
                </c:pt>
                <c:pt idx="98">
                  <c:v>2013Q3</c:v>
                </c:pt>
                <c:pt idx="99">
                  <c:v>2013Q4</c:v>
                </c:pt>
                <c:pt idx="100">
                  <c:v>2014Q1</c:v>
                </c:pt>
                <c:pt idx="101">
                  <c:v>2014Q2</c:v>
                </c:pt>
                <c:pt idx="102">
                  <c:v>2014Q3</c:v>
                </c:pt>
                <c:pt idx="103">
                  <c:v>2014Q4</c:v>
                </c:pt>
                <c:pt idx="104">
                  <c:v>2015Q1</c:v>
                </c:pt>
              </c:strCache>
            </c:strRef>
          </c:cat>
          <c:val>
            <c:numRef>
              <c:f>Quarters!$G$3:$G$107</c:f>
              <c:numCache>
                <c:formatCode>General</c:formatCode>
                <c:ptCount val="105"/>
                <c:pt idx="0">
                  <c:v>4.75</c:v>
                </c:pt>
                <c:pt idx="1">
                  <c:v>4.75</c:v>
                </c:pt>
                <c:pt idx="2">
                  <c:v>4.75</c:v>
                </c:pt>
                <c:pt idx="3">
                  <c:v>4.75</c:v>
                </c:pt>
                <c:pt idx="4">
                  <c:v>4.75</c:v>
                </c:pt>
                <c:pt idx="5">
                  <c:v>4.75</c:v>
                </c:pt>
                <c:pt idx="6">
                  <c:v>4.75</c:v>
                </c:pt>
                <c:pt idx="7">
                  <c:v>4.75</c:v>
                </c:pt>
                <c:pt idx="8">
                  <c:v>4.75</c:v>
                </c:pt>
                <c:pt idx="9">
                  <c:v>4.75</c:v>
                </c:pt>
                <c:pt idx="10">
                  <c:v>4.75</c:v>
                </c:pt>
                <c:pt idx="11">
                  <c:v>4.75</c:v>
                </c:pt>
                <c:pt idx="12">
                  <c:v>4.75</c:v>
                </c:pt>
                <c:pt idx="13">
                  <c:v>4.75</c:v>
                </c:pt>
                <c:pt idx="14">
                  <c:v>4.75</c:v>
                </c:pt>
                <c:pt idx="15">
                  <c:v>4.75</c:v>
                </c:pt>
                <c:pt idx="16">
                  <c:v>4.75</c:v>
                </c:pt>
                <c:pt idx="17">
                  <c:v>4.75</c:v>
                </c:pt>
                <c:pt idx="18">
                  <c:v>4.75</c:v>
                </c:pt>
                <c:pt idx="19">
                  <c:v>4.75</c:v>
                </c:pt>
                <c:pt idx="20">
                  <c:v>4.75</c:v>
                </c:pt>
                <c:pt idx="21">
                  <c:v>4.75</c:v>
                </c:pt>
                <c:pt idx="22">
                  <c:v>4.75</c:v>
                </c:pt>
                <c:pt idx="23">
                  <c:v>4.75</c:v>
                </c:pt>
                <c:pt idx="24">
                  <c:v>4.75</c:v>
                </c:pt>
                <c:pt idx="25">
                  <c:v>4.75</c:v>
                </c:pt>
                <c:pt idx="26">
                  <c:v>4.75</c:v>
                </c:pt>
                <c:pt idx="27">
                  <c:v>4.75</c:v>
                </c:pt>
                <c:pt idx="28">
                  <c:v>4.75</c:v>
                </c:pt>
                <c:pt idx="29">
                  <c:v>4.75</c:v>
                </c:pt>
                <c:pt idx="30">
                  <c:v>4.75</c:v>
                </c:pt>
                <c:pt idx="31">
                  <c:v>4.75</c:v>
                </c:pt>
                <c:pt idx="32">
                  <c:v>4.75</c:v>
                </c:pt>
                <c:pt idx="33">
                  <c:v>4.75</c:v>
                </c:pt>
                <c:pt idx="34">
                  <c:v>4.75</c:v>
                </c:pt>
                <c:pt idx="35">
                  <c:v>4.75</c:v>
                </c:pt>
                <c:pt idx="36">
                  <c:v>4.75</c:v>
                </c:pt>
                <c:pt idx="37">
                  <c:v>4.75</c:v>
                </c:pt>
                <c:pt idx="38">
                  <c:v>4.75</c:v>
                </c:pt>
                <c:pt idx="39">
                  <c:v>4.75</c:v>
                </c:pt>
                <c:pt idx="40">
                  <c:v>4.75</c:v>
                </c:pt>
                <c:pt idx="41">
                  <c:v>4.75</c:v>
                </c:pt>
                <c:pt idx="42">
                  <c:v>4.75</c:v>
                </c:pt>
                <c:pt idx="43">
                  <c:v>4.75</c:v>
                </c:pt>
                <c:pt idx="44">
                  <c:v>4.75</c:v>
                </c:pt>
                <c:pt idx="45">
                  <c:v>4.75</c:v>
                </c:pt>
                <c:pt idx="46">
                  <c:v>4.75</c:v>
                </c:pt>
                <c:pt idx="47">
                  <c:v>4.75</c:v>
                </c:pt>
                <c:pt idx="48">
                  <c:v>4.75</c:v>
                </c:pt>
                <c:pt idx="49">
                  <c:v>4.75</c:v>
                </c:pt>
                <c:pt idx="50">
                  <c:v>4.75</c:v>
                </c:pt>
                <c:pt idx="51">
                  <c:v>4.75</c:v>
                </c:pt>
                <c:pt idx="52">
                  <c:v>4.75</c:v>
                </c:pt>
                <c:pt idx="53">
                  <c:v>4.75</c:v>
                </c:pt>
                <c:pt idx="54">
                  <c:v>4.75</c:v>
                </c:pt>
                <c:pt idx="55">
                  <c:v>4.75</c:v>
                </c:pt>
                <c:pt idx="56">
                  <c:v>4.75</c:v>
                </c:pt>
                <c:pt idx="57">
                  <c:v>4.75</c:v>
                </c:pt>
                <c:pt idx="58">
                  <c:v>4.75</c:v>
                </c:pt>
                <c:pt idx="59">
                  <c:v>4.75</c:v>
                </c:pt>
                <c:pt idx="60">
                  <c:v>4.75</c:v>
                </c:pt>
                <c:pt idx="61">
                  <c:v>4.75</c:v>
                </c:pt>
                <c:pt idx="62">
                  <c:v>4.75</c:v>
                </c:pt>
                <c:pt idx="63">
                  <c:v>4.75</c:v>
                </c:pt>
                <c:pt idx="64">
                  <c:v>4.75</c:v>
                </c:pt>
                <c:pt idx="65">
                  <c:v>4.75</c:v>
                </c:pt>
                <c:pt idx="66">
                  <c:v>4.75</c:v>
                </c:pt>
                <c:pt idx="67">
                  <c:v>4.75</c:v>
                </c:pt>
                <c:pt idx="68">
                  <c:v>4.75</c:v>
                </c:pt>
                <c:pt idx="69">
                  <c:v>4.75</c:v>
                </c:pt>
                <c:pt idx="70">
                  <c:v>4.75</c:v>
                </c:pt>
                <c:pt idx="71">
                  <c:v>4.75</c:v>
                </c:pt>
                <c:pt idx="72">
                  <c:v>4.75</c:v>
                </c:pt>
                <c:pt idx="73">
                  <c:v>4.75</c:v>
                </c:pt>
                <c:pt idx="74">
                  <c:v>4.75</c:v>
                </c:pt>
                <c:pt idx="75">
                  <c:v>4.75</c:v>
                </c:pt>
                <c:pt idx="76">
                  <c:v>4.75</c:v>
                </c:pt>
                <c:pt idx="77">
                  <c:v>4.75</c:v>
                </c:pt>
                <c:pt idx="78">
                  <c:v>4.75</c:v>
                </c:pt>
                <c:pt idx="79">
                  <c:v>4.75</c:v>
                </c:pt>
                <c:pt idx="80">
                  <c:v>4.75</c:v>
                </c:pt>
                <c:pt idx="81">
                  <c:v>4.75</c:v>
                </c:pt>
                <c:pt idx="82">
                  <c:v>4.75</c:v>
                </c:pt>
                <c:pt idx="83">
                  <c:v>4.75</c:v>
                </c:pt>
                <c:pt idx="84">
                  <c:v>4.75</c:v>
                </c:pt>
                <c:pt idx="85">
                  <c:v>4.75</c:v>
                </c:pt>
                <c:pt idx="86">
                  <c:v>4.75</c:v>
                </c:pt>
                <c:pt idx="87">
                  <c:v>4.75</c:v>
                </c:pt>
                <c:pt idx="88">
                  <c:v>4.75</c:v>
                </c:pt>
                <c:pt idx="89">
                  <c:v>4.75</c:v>
                </c:pt>
                <c:pt idx="90">
                  <c:v>4.75</c:v>
                </c:pt>
                <c:pt idx="91">
                  <c:v>4.75</c:v>
                </c:pt>
                <c:pt idx="92">
                  <c:v>4.75</c:v>
                </c:pt>
                <c:pt idx="93">
                  <c:v>4.75</c:v>
                </c:pt>
                <c:pt idx="94">
                  <c:v>4.75</c:v>
                </c:pt>
                <c:pt idx="95">
                  <c:v>4.75</c:v>
                </c:pt>
                <c:pt idx="96">
                  <c:v>4.75</c:v>
                </c:pt>
                <c:pt idx="97">
                  <c:v>4.75</c:v>
                </c:pt>
                <c:pt idx="98">
                  <c:v>4.75</c:v>
                </c:pt>
                <c:pt idx="99">
                  <c:v>4.75</c:v>
                </c:pt>
                <c:pt idx="100">
                  <c:v>4.75</c:v>
                </c:pt>
                <c:pt idx="101">
                  <c:v>4.75</c:v>
                </c:pt>
                <c:pt idx="102">
                  <c:v>4.75</c:v>
                </c:pt>
                <c:pt idx="103">
                  <c:v>4.75</c:v>
                </c:pt>
                <c:pt idx="104">
                  <c:v>4.75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688016"/>
        <c:axId val="182687624"/>
      </c:areaChart>
      <c:lineChart>
        <c:grouping val="standard"/>
        <c:varyColors val="0"/>
        <c:ser>
          <c:idx val="0"/>
          <c:order val="0"/>
          <c:tx>
            <c:strRef>
              <c:f>Quarters!$E$2</c:f>
              <c:strCache>
                <c:ptCount val="1"/>
                <c:pt idx="0">
                  <c:v>Civilian Unemployment Rate: 16 yr + (SA, %)  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Quarters!$D$3:$D$107</c:f>
              <c:strCache>
                <c:ptCount val="105"/>
                <c:pt idx="0">
                  <c:v>1989Q1</c:v>
                </c:pt>
                <c:pt idx="1">
                  <c:v>1989Q2</c:v>
                </c:pt>
                <c:pt idx="2">
                  <c:v>1989Q3</c:v>
                </c:pt>
                <c:pt idx="3">
                  <c:v>1989Q4</c:v>
                </c:pt>
                <c:pt idx="4">
                  <c:v>1990Q1</c:v>
                </c:pt>
                <c:pt idx="5">
                  <c:v>1990Q2</c:v>
                </c:pt>
                <c:pt idx="6">
                  <c:v>1990Q3</c:v>
                </c:pt>
                <c:pt idx="7">
                  <c:v>1990Q4</c:v>
                </c:pt>
                <c:pt idx="8">
                  <c:v>1991Q1</c:v>
                </c:pt>
                <c:pt idx="9">
                  <c:v>1991Q2</c:v>
                </c:pt>
                <c:pt idx="10">
                  <c:v>1991Q3</c:v>
                </c:pt>
                <c:pt idx="11">
                  <c:v>1991Q4</c:v>
                </c:pt>
                <c:pt idx="12">
                  <c:v>1992Q1</c:v>
                </c:pt>
                <c:pt idx="13">
                  <c:v>1992Q2</c:v>
                </c:pt>
                <c:pt idx="14">
                  <c:v>1992Q3</c:v>
                </c:pt>
                <c:pt idx="15">
                  <c:v>1992Q4</c:v>
                </c:pt>
                <c:pt idx="16">
                  <c:v>1993Q1</c:v>
                </c:pt>
                <c:pt idx="17">
                  <c:v>1993Q2</c:v>
                </c:pt>
                <c:pt idx="18">
                  <c:v>1993Q3</c:v>
                </c:pt>
                <c:pt idx="19">
                  <c:v>1993Q4</c:v>
                </c:pt>
                <c:pt idx="20">
                  <c:v>1994Q1</c:v>
                </c:pt>
                <c:pt idx="21">
                  <c:v>1994Q2</c:v>
                </c:pt>
                <c:pt idx="22">
                  <c:v>1994Q3</c:v>
                </c:pt>
                <c:pt idx="23">
                  <c:v>1994Q4</c:v>
                </c:pt>
                <c:pt idx="24">
                  <c:v>1995Q1</c:v>
                </c:pt>
                <c:pt idx="25">
                  <c:v>1995Q2</c:v>
                </c:pt>
                <c:pt idx="26">
                  <c:v>1995Q3</c:v>
                </c:pt>
                <c:pt idx="27">
                  <c:v>1995Q4</c:v>
                </c:pt>
                <c:pt idx="28">
                  <c:v>1996Q1</c:v>
                </c:pt>
                <c:pt idx="29">
                  <c:v>1996Q2</c:v>
                </c:pt>
                <c:pt idx="30">
                  <c:v>1996Q3</c:v>
                </c:pt>
                <c:pt idx="31">
                  <c:v>1996Q4</c:v>
                </c:pt>
                <c:pt idx="32">
                  <c:v>1997Q1</c:v>
                </c:pt>
                <c:pt idx="33">
                  <c:v>1997Q2</c:v>
                </c:pt>
                <c:pt idx="34">
                  <c:v>1997Q3</c:v>
                </c:pt>
                <c:pt idx="35">
                  <c:v>1997Q4</c:v>
                </c:pt>
                <c:pt idx="36">
                  <c:v>1998Q1</c:v>
                </c:pt>
                <c:pt idx="37">
                  <c:v>1998Q2</c:v>
                </c:pt>
                <c:pt idx="38">
                  <c:v>1998Q3</c:v>
                </c:pt>
                <c:pt idx="39">
                  <c:v>1998Q4</c:v>
                </c:pt>
                <c:pt idx="40">
                  <c:v>1999Q1</c:v>
                </c:pt>
                <c:pt idx="41">
                  <c:v>1999Q2</c:v>
                </c:pt>
                <c:pt idx="42">
                  <c:v>1999Q3</c:v>
                </c:pt>
                <c:pt idx="43">
                  <c:v>1999Q4</c:v>
                </c:pt>
                <c:pt idx="44">
                  <c:v>2000Q1</c:v>
                </c:pt>
                <c:pt idx="45">
                  <c:v>2000Q2</c:v>
                </c:pt>
                <c:pt idx="46">
                  <c:v>2000Q3</c:v>
                </c:pt>
                <c:pt idx="47">
                  <c:v>2000Q4</c:v>
                </c:pt>
                <c:pt idx="48">
                  <c:v>2001Q1</c:v>
                </c:pt>
                <c:pt idx="49">
                  <c:v>2001Q2</c:v>
                </c:pt>
                <c:pt idx="50">
                  <c:v>2001Q3</c:v>
                </c:pt>
                <c:pt idx="51">
                  <c:v>2001Q4</c:v>
                </c:pt>
                <c:pt idx="52">
                  <c:v>2002Q1</c:v>
                </c:pt>
                <c:pt idx="53">
                  <c:v>2002Q2</c:v>
                </c:pt>
                <c:pt idx="54">
                  <c:v>2002Q3</c:v>
                </c:pt>
                <c:pt idx="55">
                  <c:v>2002Q4</c:v>
                </c:pt>
                <c:pt idx="56">
                  <c:v>2003Q1</c:v>
                </c:pt>
                <c:pt idx="57">
                  <c:v>2003Q2</c:v>
                </c:pt>
                <c:pt idx="58">
                  <c:v>2003Q3</c:v>
                </c:pt>
                <c:pt idx="59">
                  <c:v>2003Q4</c:v>
                </c:pt>
                <c:pt idx="60">
                  <c:v>2004Q1</c:v>
                </c:pt>
                <c:pt idx="61">
                  <c:v>2004Q2</c:v>
                </c:pt>
                <c:pt idx="62">
                  <c:v>2004Q3</c:v>
                </c:pt>
                <c:pt idx="63">
                  <c:v>2004Q4</c:v>
                </c:pt>
                <c:pt idx="64">
                  <c:v>2005Q1</c:v>
                </c:pt>
                <c:pt idx="65">
                  <c:v>2005Q2</c:v>
                </c:pt>
                <c:pt idx="66">
                  <c:v>2005Q3</c:v>
                </c:pt>
                <c:pt idx="67">
                  <c:v>2005Q4</c:v>
                </c:pt>
                <c:pt idx="68">
                  <c:v>2006Q1</c:v>
                </c:pt>
                <c:pt idx="69">
                  <c:v>2006Q2</c:v>
                </c:pt>
                <c:pt idx="70">
                  <c:v>2006Q3</c:v>
                </c:pt>
                <c:pt idx="71">
                  <c:v>2006Q4</c:v>
                </c:pt>
                <c:pt idx="72">
                  <c:v>2007Q1</c:v>
                </c:pt>
                <c:pt idx="73">
                  <c:v>2007Q2</c:v>
                </c:pt>
                <c:pt idx="74">
                  <c:v>2007Q3</c:v>
                </c:pt>
                <c:pt idx="75">
                  <c:v>2007Q4</c:v>
                </c:pt>
                <c:pt idx="76">
                  <c:v>2008Q1</c:v>
                </c:pt>
                <c:pt idx="77">
                  <c:v>2008Q2</c:v>
                </c:pt>
                <c:pt idx="78">
                  <c:v>2008Q3</c:v>
                </c:pt>
                <c:pt idx="79">
                  <c:v>2008Q4</c:v>
                </c:pt>
                <c:pt idx="80">
                  <c:v>2009Q1</c:v>
                </c:pt>
                <c:pt idx="81">
                  <c:v>2009Q2</c:v>
                </c:pt>
                <c:pt idx="82">
                  <c:v>2009Q3</c:v>
                </c:pt>
                <c:pt idx="83">
                  <c:v>2009Q4</c:v>
                </c:pt>
                <c:pt idx="84">
                  <c:v>2010Q1</c:v>
                </c:pt>
                <c:pt idx="85">
                  <c:v>2010Q2</c:v>
                </c:pt>
                <c:pt idx="86">
                  <c:v>2010Q3</c:v>
                </c:pt>
                <c:pt idx="87">
                  <c:v>2010Q4</c:v>
                </c:pt>
                <c:pt idx="88">
                  <c:v>2011Q1</c:v>
                </c:pt>
                <c:pt idx="89">
                  <c:v>2011Q2</c:v>
                </c:pt>
                <c:pt idx="90">
                  <c:v>2011Q3</c:v>
                </c:pt>
                <c:pt idx="91">
                  <c:v>2011Q4</c:v>
                </c:pt>
                <c:pt idx="92">
                  <c:v>2012Q1</c:v>
                </c:pt>
                <c:pt idx="93">
                  <c:v>2012Q2</c:v>
                </c:pt>
                <c:pt idx="94">
                  <c:v>2012Q3</c:v>
                </c:pt>
                <c:pt idx="95">
                  <c:v>2012Q4</c:v>
                </c:pt>
                <c:pt idx="96">
                  <c:v>2013Q1</c:v>
                </c:pt>
                <c:pt idx="97">
                  <c:v>2013Q2</c:v>
                </c:pt>
                <c:pt idx="98">
                  <c:v>2013Q3</c:v>
                </c:pt>
                <c:pt idx="99">
                  <c:v>2013Q4</c:v>
                </c:pt>
                <c:pt idx="100">
                  <c:v>2014Q1</c:v>
                </c:pt>
                <c:pt idx="101">
                  <c:v>2014Q2</c:v>
                </c:pt>
                <c:pt idx="102">
                  <c:v>2014Q3</c:v>
                </c:pt>
                <c:pt idx="103">
                  <c:v>2014Q4</c:v>
                </c:pt>
                <c:pt idx="104">
                  <c:v>2015Q1</c:v>
                </c:pt>
              </c:strCache>
            </c:strRef>
          </c:cat>
          <c:val>
            <c:numRef>
              <c:f>Quarters!$E$3:$E$107</c:f>
              <c:numCache>
                <c:formatCode>0.0</c:formatCode>
                <c:ptCount val="105"/>
                <c:pt idx="0">
                  <c:v>5.2</c:v>
                </c:pt>
                <c:pt idx="1">
                  <c:v>5.2333333333333334</c:v>
                </c:pt>
                <c:pt idx="2">
                  <c:v>5.2333333333333334</c:v>
                </c:pt>
                <c:pt idx="3">
                  <c:v>5.3666666666666671</c:v>
                </c:pt>
                <c:pt idx="4">
                  <c:v>5.3</c:v>
                </c:pt>
                <c:pt idx="5">
                  <c:v>5.333333333333333</c:v>
                </c:pt>
                <c:pt idx="6">
                  <c:v>5.7</c:v>
                </c:pt>
                <c:pt idx="7">
                  <c:v>6.1333333333333337</c:v>
                </c:pt>
                <c:pt idx="8">
                  <c:v>6.6000000000000005</c:v>
                </c:pt>
                <c:pt idx="9">
                  <c:v>6.833333333333333</c:v>
                </c:pt>
                <c:pt idx="10">
                  <c:v>6.8666666666666671</c:v>
                </c:pt>
                <c:pt idx="11">
                  <c:v>7.1000000000000005</c:v>
                </c:pt>
                <c:pt idx="12">
                  <c:v>7.3666666666666671</c:v>
                </c:pt>
                <c:pt idx="13">
                  <c:v>7.6000000000000005</c:v>
                </c:pt>
                <c:pt idx="14">
                  <c:v>7.6333333333333329</c:v>
                </c:pt>
                <c:pt idx="15">
                  <c:v>7.3666666666666671</c:v>
                </c:pt>
                <c:pt idx="16">
                  <c:v>7.1333333333333329</c:v>
                </c:pt>
                <c:pt idx="17">
                  <c:v>7.0666666666666664</c:v>
                </c:pt>
                <c:pt idx="18">
                  <c:v>6.8</c:v>
                </c:pt>
                <c:pt idx="19">
                  <c:v>6.6333333333333329</c:v>
                </c:pt>
                <c:pt idx="20">
                  <c:v>6.5666666666666664</c:v>
                </c:pt>
                <c:pt idx="21">
                  <c:v>6.2</c:v>
                </c:pt>
                <c:pt idx="22">
                  <c:v>6</c:v>
                </c:pt>
                <c:pt idx="23">
                  <c:v>5.6333333333333329</c:v>
                </c:pt>
                <c:pt idx="24">
                  <c:v>5.4666666666666659</c:v>
                </c:pt>
                <c:pt idx="25">
                  <c:v>5.666666666666667</c:v>
                </c:pt>
                <c:pt idx="26">
                  <c:v>5.666666666666667</c:v>
                </c:pt>
                <c:pt idx="27">
                  <c:v>5.5666666666666664</c:v>
                </c:pt>
                <c:pt idx="28">
                  <c:v>5.5333333333333341</c:v>
                </c:pt>
                <c:pt idx="29">
                  <c:v>5.5</c:v>
                </c:pt>
                <c:pt idx="30">
                  <c:v>5.2666666666666666</c:v>
                </c:pt>
                <c:pt idx="31">
                  <c:v>5.333333333333333</c:v>
                </c:pt>
                <c:pt idx="32">
                  <c:v>5.2333333333333334</c:v>
                </c:pt>
                <c:pt idx="33">
                  <c:v>5</c:v>
                </c:pt>
                <c:pt idx="34">
                  <c:v>4.8666666666666663</c:v>
                </c:pt>
                <c:pt idx="35">
                  <c:v>4.666666666666667</c:v>
                </c:pt>
                <c:pt idx="36">
                  <c:v>4.6333333333333329</c:v>
                </c:pt>
                <c:pt idx="37">
                  <c:v>4.3999999999999995</c:v>
                </c:pt>
                <c:pt idx="38">
                  <c:v>4.5333333333333332</c:v>
                </c:pt>
                <c:pt idx="39">
                  <c:v>4.4333333333333336</c:v>
                </c:pt>
                <c:pt idx="40">
                  <c:v>4.3</c:v>
                </c:pt>
                <c:pt idx="41">
                  <c:v>4.2666666666666666</c:v>
                </c:pt>
                <c:pt idx="42">
                  <c:v>4.2333333333333334</c:v>
                </c:pt>
                <c:pt idx="43">
                  <c:v>4.0666666666666664</c:v>
                </c:pt>
                <c:pt idx="44">
                  <c:v>4.0333333333333332</c:v>
                </c:pt>
                <c:pt idx="45">
                  <c:v>3.9333333333333336</c:v>
                </c:pt>
                <c:pt idx="46">
                  <c:v>4</c:v>
                </c:pt>
                <c:pt idx="47">
                  <c:v>3.9</c:v>
                </c:pt>
                <c:pt idx="48">
                  <c:v>4.2333333333333334</c:v>
                </c:pt>
                <c:pt idx="49">
                  <c:v>4.3999999999999995</c:v>
                </c:pt>
                <c:pt idx="50">
                  <c:v>4.833333333333333</c:v>
                </c:pt>
                <c:pt idx="51">
                  <c:v>5.5</c:v>
                </c:pt>
                <c:pt idx="52">
                  <c:v>5.7</c:v>
                </c:pt>
                <c:pt idx="53">
                  <c:v>5.833333333333333</c:v>
                </c:pt>
                <c:pt idx="54">
                  <c:v>5.7333333333333334</c:v>
                </c:pt>
                <c:pt idx="55">
                  <c:v>5.8666666666666671</c:v>
                </c:pt>
                <c:pt idx="56">
                  <c:v>5.8666666666666671</c:v>
                </c:pt>
                <c:pt idx="57">
                  <c:v>6.1333333333333329</c:v>
                </c:pt>
                <c:pt idx="58">
                  <c:v>6.1333333333333329</c:v>
                </c:pt>
                <c:pt idx="59">
                  <c:v>5.833333333333333</c:v>
                </c:pt>
                <c:pt idx="60">
                  <c:v>5.7</c:v>
                </c:pt>
                <c:pt idx="61">
                  <c:v>5.5999999999999988</c:v>
                </c:pt>
                <c:pt idx="62">
                  <c:v>5.4333333333333336</c:v>
                </c:pt>
                <c:pt idx="63">
                  <c:v>5.4333333333333336</c:v>
                </c:pt>
                <c:pt idx="64">
                  <c:v>5.3</c:v>
                </c:pt>
                <c:pt idx="65">
                  <c:v>5.1000000000000005</c:v>
                </c:pt>
                <c:pt idx="66">
                  <c:v>4.9666666666666668</c:v>
                </c:pt>
                <c:pt idx="67">
                  <c:v>4.9666666666666668</c:v>
                </c:pt>
                <c:pt idx="68">
                  <c:v>4.7333333333333334</c:v>
                </c:pt>
                <c:pt idx="69">
                  <c:v>4.6333333333333337</c:v>
                </c:pt>
                <c:pt idx="70">
                  <c:v>4.6333333333333337</c:v>
                </c:pt>
                <c:pt idx="71">
                  <c:v>4.4333333333333336</c:v>
                </c:pt>
                <c:pt idx="72">
                  <c:v>4.5</c:v>
                </c:pt>
                <c:pt idx="73">
                  <c:v>4.5</c:v>
                </c:pt>
                <c:pt idx="74">
                  <c:v>4.666666666666667</c:v>
                </c:pt>
                <c:pt idx="75">
                  <c:v>4.8</c:v>
                </c:pt>
                <c:pt idx="76">
                  <c:v>5</c:v>
                </c:pt>
                <c:pt idx="77">
                  <c:v>5.333333333333333</c:v>
                </c:pt>
                <c:pt idx="78">
                  <c:v>6</c:v>
                </c:pt>
                <c:pt idx="79">
                  <c:v>6.8666666666666671</c:v>
                </c:pt>
                <c:pt idx="80">
                  <c:v>8.2666666666666675</c:v>
                </c:pt>
                <c:pt idx="81">
                  <c:v>9.2999999999999989</c:v>
                </c:pt>
                <c:pt idx="82">
                  <c:v>9.6333333333333346</c:v>
                </c:pt>
                <c:pt idx="83">
                  <c:v>9.9333333333333318</c:v>
                </c:pt>
                <c:pt idx="84">
                  <c:v>9.8333333333333339</c:v>
                </c:pt>
                <c:pt idx="85">
                  <c:v>9.6333333333333329</c:v>
                </c:pt>
                <c:pt idx="86">
                  <c:v>9.4666666666666668</c:v>
                </c:pt>
                <c:pt idx="87">
                  <c:v>9.5000000000000018</c:v>
                </c:pt>
                <c:pt idx="88">
                  <c:v>9.0666666666666664</c:v>
                </c:pt>
                <c:pt idx="89">
                  <c:v>9.0666666666666682</c:v>
                </c:pt>
                <c:pt idx="90">
                  <c:v>9</c:v>
                </c:pt>
                <c:pt idx="91">
                  <c:v>8.6333333333333329</c:v>
                </c:pt>
                <c:pt idx="92">
                  <c:v>8.2666666666666675</c:v>
                </c:pt>
                <c:pt idx="93">
                  <c:v>8.1999999999999993</c:v>
                </c:pt>
                <c:pt idx="94">
                  <c:v>8</c:v>
                </c:pt>
                <c:pt idx="95">
                  <c:v>7.8</c:v>
                </c:pt>
                <c:pt idx="96">
                  <c:v>7.7333333333333334</c:v>
                </c:pt>
                <c:pt idx="97">
                  <c:v>7.5333333333333341</c:v>
                </c:pt>
                <c:pt idx="98">
                  <c:v>7.2333333333333334</c:v>
                </c:pt>
                <c:pt idx="99">
                  <c:v>6.9666666666666659</c:v>
                </c:pt>
                <c:pt idx="100">
                  <c:v>6.6333333333333329</c:v>
                </c:pt>
                <c:pt idx="101">
                  <c:v>6.2</c:v>
                </c:pt>
                <c:pt idx="102">
                  <c:v>6.0666666666666673</c:v>
                </c:pt>
                <c:pt idx="103">
                  <c:v>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688016"/>
        <c:axId val="182687624"/>
      </c:lineChart>
      <c:catAx>
        <c:axId val="182688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200" b="0"/>
            </a:pPr>
            <a:endParaRPr lang="en-US"/>
          </a:p>
        </c:txPr>
        <c:crossAx val="182687624"/>
        <c:crosses val="autoZero"/>
        <c:auto val="1"/>
        <c:lblAlgn val="ctr"/>
        <c:lblOffset val="100"/>
        <c:tickLblSkip val="8"/>
        <c:noMultiLvlLbl val="0"/>
      </c:catAx>
      <c:valAx>
        <c:axId val="182687624"/>
        <c:scaling>
          <c:orientation val="minMax"/>
          <c:max val="10"/>
          <c:min val="3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82688016"/>
        <c:crosses val="autoZero"/>
        <c:crossBetween val="between"/>
      </c:valAx>
      <c:spPr>
        <a:solidFill>
          <a:schemeClr val="bg2"/>
        </a:solidFill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"/>
          <c:y val="0.92349005653139515"/>
          <c:w val="0.99972462817147856"/>
          <c:h val="5.5933020391681812E-2"/>
        </c:manualLayout>
      </c:layout>
      <c:overlay val="0"/>
      <c:txPr>
        <a:bodyPr/>
        <a:lstStyle/>
        <a:p>
          <a:pPr>
            <a:defRPr sz="1200" b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501202974628169E-2"/>
          <c:y val="8.6733339594980335E-2"/>
          <c:w val="0.94522101924759405"/>
          <c:h val="0.72611510631414511"/>
        </c:manualLayout>
      </c:layout>
      <c:areaChart>
        <c:grouping val="standard"/>
        <c:varyColors val="0"/>
        <c:ser>
          <c:idx val="1"/>
          <c:order val="1"/>
          <c:tx>
            <c:strRef>
              <c:f>'Long-Term Forecasts'!$E$1</c:f>
              <c:strCache>
                <c:ptCount val="1"/>
                <c:pt idx="0">
                  <c:v>Range of Blue Chip Consesus Forecast: Top 10 Avg/ Bottom 10 Avg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numRef>
              <c:f>'Long-Term Forecasts'!$A$10:$A$67</c:f>
              <c:numCache>
                <c:formatCode>mmm\-yy</c:formatCode>
                <c:ptCount val="58"/>
                <c:pt idx="0">
                  <c:v>31686</c:v>
                </c:pt>
                <c:pt idx="1">
                  <c:v>31837</c:v>
                </c:pt>
                <c:pt idx="2">
                  <c:v>32051</c:v>
                </c:pt>
                <c:pt idx="3">
                  <c:v>32203</c:v>
                </c:pt>
                <c:pt idx="4">
                  <c:v>32417</c:v>
                </c:pt>
                <c:pt idx="5">
                  <c:v>32568</c:v>
                </c:pt>
                <c:pt idx="6">
                  <c:v>32782</c:v>
                </c:pt>
                <c:pt idx="7">
                  <c:v>32933</c:v>
                </c:pt>
                <c:pt idx="8">
                  <c:v>33147</c:v>
                </c:pt>
                <c:pt idx="9">
                  <c:v>33298</c:v>
                </c:pt>
                <c:pt idx="10">
                  <c:v>33512</c:v>
                </c:pt>
                <c:pt idx="11">
                  <c:v>33664</c:v>
                </c:pt>
                <c:pt idx="12">
                  <c:v>33878</c:v>
                </c:pt>
                <c:pt idx="13">
                  <c:v>34029</c:v>
                </c:pt>
                <c:pt idx="14">
                  <c:v>34243</c:v>
                </c:pt>
                <c:pt idx="15">
                  <c:v>34394</c:v>
                </c:pt>
                <c:pt idx="16">
                  <c:v>34608</c:v>
                </c:pt>
                <c:pt idx="17">
                  <c:v>34759</c:v>
                </c:pt>
                <c:pt idx="18">
                  <c:v>34973</c:v>
                </c:pt>
                <c:pt idx="19">
                  <c:v>35125</c:v>
                </c:pt>
                <c:pt idx="20">
                  <c:v>35339</c:v>
                </c:pt>
                <c:pt idx="21">
                  <c:v>35490</c:v>
                </c:pt>
                <c:pt idx="22">
                  <c:v>35704</c:v>
                </c:pt>
                <c:pt idx="23">
                  <c:v>35855</c:v>
                </c:pt>
                <c:pt idx="24">
                  <c:v>36069</c:v>
                </c:pt>
                <c:pt idx="25">
                  <c:v>36220</c:v>
                </c:pt>
                <c:pt idx="26">
                  <c:v>36434</c:v>
                </c:pt>
                <c:pt idx="27">
                  <c:v>36586</c:v>
                </c:pt>
                <c:pt idx="28">
                  <c:v>36800</c:v>
                </c:pt>
                <c:pt idx="29">
                  <c:v>36951</c:v>
                </c:pt>
                <c:pt idx="30">
                  <c:v>37165</c:v>
                </c:pt>
                <c:pt idx="31">
                  <c:v>37316</c:v>
                </c:pt>
                <c:pt idx="32">
                  <c:v>37530</c:v>
                </c:pt>
                <c:pt idx="33">
                  <c:v>37681</c:v>
                </c:pt>
                <c:pt idx="34">
                  <c:v>37895</c:v>
                </c:pt>
                <c:pt idx="35">
                  <c:v>38047</c:v>
                </c:pt>
                <c:pt idx="36">
                  <c:v>38261</c:v>
                </c:pt>
                <c:pt idx="37">
                  <c:v>38412</c:v>
                </c:pt>
                <c:pt idx="38">
                  <c:v>38626</c:v>
                </c:pt>
                <c:pt idx="39">
                  <c:v>38777</c:v>
                </c:pt>
                <c:pt idx="40">
                  <c:v>38991</c:v>
                </c:pt>
                <c:pt idx="41">
                  <c:v>39142</c:v>
                </c:pt>
                <c:pt idx="42">
                  <c:v>39356</c:v>
                </c:pt>
                <c:pt idx="43">
                  <c:v>39508</c:v>
                </c:pt>
                <c:pt idx="44">
                  <c:v>39722</c:v>
                </c:pt>
                <c:pt idx="45">
                  <c:v>39873</c:v>
                </c:pt>
                <c:pt idx="46">
                  <c:v>40087</c:v>
                </c:pt>
                <c:pt idx="47">
                  <c:v>40238</c:v>
                </c:pt>
                <c:pt idx="48">
                  <c:v>40452</c:v>
                </c:pt>
                <c:pt idx="49">
                  <c:v>40603</c:v>
                </c:pt>
                <c:pt idx="50">
                  <c:v>40817</c:v>
                </c:pt>
                <c:pt idx="51">
                  <c:v>40969</c:v>
                </c:pt>
                <c:pt idx="52">
                  <c:v>41183</c:v>
                </c:pt>
                <c:pt idx="53">
                  <c:v>41334</c:v>
                </c:pt>
                <c:pt idx="54">
                  <c:v>41548</c:v>
                </c:pt>
                <c:pt idx="55">
                  <c:v>41699</c:v>
                </c:pt>
                <c:pt idx="56">
                  <c:v>41913</c:v>
                </c:pt>
                <c:pt idx="57">
                  <c:v>42064</c:v>
                </c:pt>
              </c:numCache>
            </c:numRef>
          </c:cat>
          <c:val>
            <c:numRef>
              <c:f>'Long-Term Forecasts'!$C$10:$C$67</c:f>
              <c:numCache>
                <c:formatCode>0.0</c:formatCode>
                <c:ptCount val="58"/>
                <c:pt idx="0">
                  <c:v>7.2</c:v>
                </c:pt>
                <c:pt idx="1">
                  <c:v>6.9</c:v>
                </c:pt>
                <c:pt idx="2">
                  <c:v>6.6</c:v>
                </c:pt>
                <c:pt idx="3">
                  <c:v>6.3</c:v>
                </c:pt>
                <c:pt idx="4">
                  <c:v>6.2</c:v>
                </c:pt>
                <c:pt idx="5">
                  <c:v>6</c:v>
                </c:pt>
                <c:pt idx="6">
                  <c:v>5.7</c:v>
                </c:pt>
                <c:pt idx="7">
                  <c:v>5.7</c:v>
                </c:pt>
                <c:pt idx="8">
                  <c:v>5.9</c:v>
                </c:pt>
                <c:pt idx="9">
                  <c:v>6.3</c:v>
                </c:pt>
                <c:pt idx="10">
                  <c:v>6.2</c:v>
                </c:pt>
                <c:pt idx="11">
                  <c:v>6.9</c:v>
                </c:pt>
                <c:pt idx="12">
                  <c:v>6.3</c:v>
                </c:pt>
                <c:pt idx="13">
                  <c:v>6.9</c:v>
                </c:pt>
                <c:pt idx="14">
                  <c:v>6.8</c:v>
                </c:pt>
                <c:pt idx="15">
                  <c:v>6.4</c:v>
                </c:pt>
                <c:pt idx="16">
                  <c:v>6.9</c:v>
                </c:pt>
                <c:pt idx="17">
                  <c:v>6.1</c:v>
                </c:pt>
                <c:pt idx="18">
                  <c:v>6.4</c:v>
                </c:pt>
                <c:pt idx="19">
                  <c:v>6.4</c:v>
                </c:pt>
                <c:pt idx="20">
                  <c:v>6.2</c:v>
                </c:pt>
                <c:pt idx="21">
                  <c:v>6</c:v>
                </c:pt>
                <c:pt idx="22">
                  <c:v>6</c:v>
                </c:pt>
                <c:pt idx="23">
                  <c:v>5.8</c:v>
                </c:pt>
                <c:pt idx="24">
                  <c:v>5.4</c:v>
                </c:pt>
                <c:pt idx="25">
                  <c:v>5.6</c:v>
                </c:pt>
                <c:pt idx="26">
                  <c:v>5.3</c:v>
                </c:pt>
                <c:pt idx="27">
                  <c:v>5.0999999999999996</c:v>
                </c:pt>
                <c:pt idx="28">
                  <c:v>4.9000000000000004</c:v>
                </c:pt>
                <c:pt idx="29">
                  <c:v>4.9000000000000004</c:v>
                </c:pt>
                <c:pt idx="30">
                  <c:v>5.3</c:v>
                </c:pt>
                <c:pt idx="31">
                  <c:v>5.4</c:v>
                </c:pt>
                <c:pt idx="32">
                  <c:v>5.5</c:v>
                </c:pt>
                <c:pt idx="33">
                  <c:v>5.6</c:v>
                </c:pt>
                <c:pt idx="34">
                  <c:v>5.7</c:v>
                </c:pt>
                <c:pt idx="35">
                  <c:v>5.7</c:v>
                </c:pt>
                <c:pt idx="36">
                  <c:v>5.7</c:v>
                </c:pt>
                <c:pt idx="37">
                  <c:v>5.5</c:v>
                </c:pt>
                <c:pt idx="38">
                  <c:v>5.4</c:v>
                </c:pt>
                <c:pt idx="39">
                  <c:v>5.4</c:v>
                </c:pt>
                <c:pt idx="40">
                  <c:v>5.3</c:v>
                </c:pt>
                <c:pt idx="41">
                  <c:v>5.2</c:v>
                </c:pt>
                <c:pt idx="42">
                  <c:v>5.0999999999999996</c:v>
                </c:pt>
                <c:pt idx="43">
                  <c:v>5.2</c:v>
                </c:pt>
                <c:pt idx="44">
                  <c:v>5.7</c:v>
                </c:pt>
                <c:pt idx="45">
                  <c:v>6.9</c:v>
                </c:pt>
                <c:pt idx="46">
                  <c:v>7.4</c:v>
                </c:pt>
                <c:pt idx="47">
                  <c:v>7.1</c:v>
                </c:pt>
                <c:pt idx="48">
                  <c:v>7.2</c:v>
                </c:pt>
                <c:pt idx="49">
                  <c:v>6.5</c:v>
                </c:pt>
                <c:pt idx="50">
                  <c:v>7.3</c:v>
                </c:pt>
                <c:pt idx="51">
                  <c:v>6.8</c:v>
                </c:pt>
                <c:pt idx="52">
                  <c:v>6.7</c:v>
                </c:pt>
                <c:pt idx="53">
                  <c:v>6.3</c:v>
                </c:pt>
                <c:pt idx="54">
                  <c:v>6.2</c:v>
                </c:pt>
                <c:pt idx="55">
                  <c:v>5.8</c:v>
                </c:pt>
                <c:pt idx="56">
                  <c:v>5.7</c:v>
                </c:pt>
                <c:pt idx="57">
                  <c:v>5.6</c:v>
                </c:pt>
              </c:numCache>
            </c:numRef>
          </c:val>
        </c:ser>
        <c:ser>
          <c:idx val="2"/>
          <c:order val="2"/>
          <c:tx>
            <c:strRef>
              <c:f>'Long-Term Forecasts'!$D$1</c:f>
              <c:strCache>
                <c:ptCount val="1"/>
                <c:pt idx="0">
                  <c:v>Bottom 10 Average</c:v>
                </c:pt>
              </c:strCache>
            </c:strRef>
          </c:tx>
          <c:spPr>
            <a:solidFill>
              <a:schemeClr val="bg2"/>
            </a:solidFill>
          </c:spPr>
          <c:cat>
            <c:numRef>
              <c:f>'Long-Term Forecasts'!$A$10:$A$67</c:f>
              <c:numCache>
                <c:formatCode>mmm\-yy</c:formatCode>
                <c:ptCount val="58"/>
                <c:pt idx="0">
                  <c:v>31686</c:v>
                </c:pt>
                <c:pt idx="1">
                  <c:v>31837</c:v>
                </c:pt>
                <c:pt idx="2">
                  <c:v>32051</c:v>
                </c:pt>
                <c:pt idx="3">
                  <c:v>32203</c:v>
                </c:pt>
                <c:pt idx="4">
                  <c:v>32417</c:v>
                </c:pt>
                <c:pt idx="5">
                  <c:v>32568</c:v>
                </c:pt>
                <c:pt idx="6">
                  <c:v>32782</c:v>
                </c:pt>
                <c:pt idx="7">
                  <c:v>32933</c:v>
                </c:pt>
                <c:pt idx="8">
                  <c:v>33147</c:v>
                </c:pt>
                <c:pt idx="9">
                  <c:v>33298</c:v>
                </c:pt>
                <c:pt idx="10">
                  <c:v>33512</c:v>
                </c:pt>
                <c:pt idx="11">
                  <c:v>33664</c:v>
                </c:pt>
                <c:pt idx="12">
                  <c:v>33878</c:v>
                </c:pt>
                <c:pt idx="13">
                  <c:v>34029</c:v>
                </c:pt>
                <c:pt idx="14">
                  <c:v>34243</c:v>
                </c:pt>
                <c:pt idx="15">
                  <c:v>34394</c:v>
                </c:pt>
                <c:pt idx="16">
                  <c:v>34608</c:v>
                </c:pt>
                <c:pt idx="17">
                  <c:v>34759</c:v>
                </c:pt>
                <c:pt idx="18">
                  <c:v>34973</c:v>
                </c:pt>
                <c:pt idx="19">
                  <c:v>35125</c:v>
                </c:pt>
                <c:pt idx="20">
                  <c:v>35339</c:v>
                </c:pt>
                <c:pt idx="21">
                  <c:v>35490</c:v>
                </c:pt>
                <c:pt idx="22">
                  <c:v>35704</c:v>
                </c:pt>
                <c:pt idx="23">
                  <c:v>35855</c:v>
                </c:pt>
                <c:pt idx="24">
                  <c:v>36069</c:v>
                </c:pt>
                <c:pt idx="25">
                  <c:v>36220</c:v>
                </c:pt>
                <c:pt idx="26">
                  <c:v>36434</c:v>
                </c:pt>
                <c:pt idx="27">
                  <c:v>36586</c:v>
                </c:pt>
                <c:pt idx="28">
                  <c:v>36800</c:v>
                </c:pt>
                <c:pt idx="29">
                  <c:v>36951</c:v>
                </c:pt>
                <c:pt idx="30">
                  <c:v>37165</c:v>
                </c:pt>
                <c:pt idx="31">
                  <c:v>37316</c:v>
                </c:pt>
                <c:pt idx="32">
                  <c:v>37530</c:v>
                </c:pt>
                <c:pt idx="33">
                  <c:v>37681</c:v>
                </c:pt>
                <c:pt idx="34">
                  <c:v>37895</c:v>
                </c:pt>
                <c:pt idx="35">
                  <c:v>38047</c:v>
                </c:pt>
                <c:pt idx="36">
                  <c:v>38261</c:v>
                </c:pt>
                <c:pt idx="37">
                  <c:v>38412</c:v>
                </c:pt>
                <c:pt idx="38">
                  <c:v>38626</c:v>
                </c:pt>
                <c:pt idx="39">
                  <c:v>38777</c:v>
                </c:pt>
                <c:pt idx="40">
                  <c:v>38991</c:v>
                </c:pt>
                <c:pt idx="41">
                  <c:v>39142</c:v>
                </c:pt>
                <c:pt idx="42">
                  <c:v>39356</c:v>
                </c:pt>
                <c:pt idx="43">
                  <c:v>39508</c:v>
                </c:pt>
                <c:pt idx="44">
                  <c:v>39722</c:v>
                </c:pt>
                <c:pt idx="45">
                  <c:v>39873</c:v>
                </c:pt>
                <c:pt idx="46">
                  <c:v>40087</c:v>
                </c:pt>
                <c:pt idx="47">
                  <c:v>40238</c:v>
                </c:pt>
                <c:pt idx="48">
                  <c:v>40452</c:v>
                </c:pt>
                <c:pt idx="49">
                  <c:v>40603</c:v>
                </c:pt>
                <c:pt idx="50">
                  <c:v>40817</c:v>
                </c:pt>
                <c:pt idx="51">
                  <c:v>40969</c:v>
                </c:pt>
                <c:pt idx="52">
                  <c:v>41183</c:v>
                </c:pt>
                <c:pt idx="53">
                  <c:v>41334</c:v>
                </c:pt>
                <c:pt idx="54">
                  <c:v>41548</c:v>
                </c:pt>
                <c:pt idx="55">
                  <c:v>41699</c:v>
                </c:pt>
                <c:pt idx="56">
                  <c:v>41913</c:v>
                </c:pt>
                <c:pt idx="57">
                  <c:v>42064</c:v>
                </c:pt>
              </c:numCache>
            </c:numRef>
          </c:cat>
          <c:val>
            <c:numRef>
              <c:f>'Long-Term Forecasts'!$D$10:$D$67</c:f>
              <c:numCache>
                <c:formatCode>0.0</c:formatCode>
                <c:ptCount val="58"/>
                <c:pt idx="0">
                  <c:v>5.8</c:v>
                </c:pt>
                <c:pt idx="1">
                  <c:v>5.8</c:v>
                </c:pt>
                <c:pt idx="2">
                  <c:v>5.4</c:v>
                </c:pt>
                <c:pt idx="3">
                  <c:v>5</c:v>
                </c:pt>
                <c:pt idx="4">
                  <c:v>5</c:v>
                </c:pt>
                <c:pt idx="5">
                  <c:v>4.9000000000000004</c:v>
                </c:pt>
                <c:pt idx="6">
                  <c:v>4.5999999999999996</c:v>
                </c:pt>
                <c:pt idx="7">
                  <c:v>4.8</c:v>
                </c:pt>
                <c:pt idx="8">
                  <c:v>4.8</c:v>
                </c:pt>
                <c:pt idx="9">
                  <c:v>5</c:v>
                </c:pt>
                <c:pt idx="10">
                  <c:v>5.0999999999999996</c:v>
                </c:pt>
                <c:pt idx="11">
                  <c:v>5.2</c:v>
                </c:pt>
                <c:pt idx="12">
                  <c:v>5</c:v>
                </c:pt>
                <c:pt idx="13">
                  <c:v>5.2</c:v>
                </c:pt>
                <c:pt idx="14">
                  <c:v>5.3</c:v>
                </c:pt>
                <c:pt idx="15">
                  <c:v>5.4</c:v>
                </c:pt>
                <c:pt idx="16">
                  <c:v>5.6</c:v>
                </c:pt>
                <c:pt idx="17">
                  <c:v>5.4</c:v>
                </c:pt>
                <c:pt idx="18">
                  <c:v>5.3</c:v>
                </c:pt>
                <c:pt idx="19">
                  <c:v>5.6</c:v>
                </c:pt>
                <c:pt idx="20">
                  <c:v>5.2</c:v>
                </c:pt>
                <c:pt idx="21">
                  <c:v>4.9000000000000004</c:v>
                </c:pt>
                <c:pt idx="22">
                  <c:v>4.7</c:v>
                </c:pt>
                <c:pt idx="23">
                  <c:v>4.9000000000000004</c:v>
                </c:pt>
                <c:pt idx="24">
                  <c:v>4.9000000000000004</c:v>
                </c:pt>
                <c:pt idx="25">
                  <c:v>4.8</c:v>
                </c:pt>
                <c:pt idx="26">
                  <c:v>4.4000000000000004</c:v>
                </c:pt>
                <c:pt idx="27">
                  <c:v>4.2</c:v>
                </c:pt>
                <c:pt idx="28">
                  <c:v>4.2</c:v>
                </c:pt>
                <c:pt idx="29">
                  <c:v>4.2</c:v>
                </c:pt>
                <c:pt idx="30">
                  <c:v>4.4000000000000004</c:v>
                </c:pt>
                <c:pt idx="31">
                  <c:v>4.4000000000000004</c:v>
                </c:pt>
                <c:pt idx="32">
                  <c:v>4.5</c:v>
                </c:pt>
                <c:pt idx="33">
                  <c:v>4.5999999999999996</c:v>
                </c:pt>
                <c:pt idx="34">
                  <c:v>4.7</c:v>
                </c:pt>
                <c:pt idx="35">
                  <c:v>4.7</c:v>
                </c:pt>
                <c:pt idx="36">
                  <c:v>4.5</c:v>
                </c:pt>
                <c:pt idx="37">
                  <c:v>4.5</c:v>
                </c:pt>
                <c:pt idx="38">
                  <c:v>4.5</c:v>
                </c:pt>
                <c:pt idx="39">
                  <c:v>4.5</c:v>
                </c:pt>
                <c:pt idx="40">
                  <c:v>4.5999999999999996</c:v>
                </c:pt>
                <c:pt idx="41">
                  <c:v>4.4000000000000004</c:v>
                </c:pt>
                <c:pt idx="42">
                  <c:v>4.4000000000000004</c:v>
                </c:pt>
                <c:pt idx="43">
                  <c:v>4.3</c:v>
                </c:pt>
                <c:pt idx="44">
                  <c:v>4.8</c:v>
                </c:pt>
                <c:pt idx="45">
                  <c:v>4.8</c:v>
                </c:pt>
                <c:pt idx="46">
                  <c:v>5.0999999999999996</c:v>
                </c:pt>
                <c:pt idx="47">
                  <c:v>5.2</c:v>
                </c:pt>
                <c:pt idx="48">
                  <c:v>5.2</c:v>
                </c:pt>
                <c:pt idx="49">
                  <c:v>5</c:v>
                </c:pt>
                <c:pt idx="50">
                  <c:v>5.0999999999999996</c:v>
                </c:pt>
                <c:pt idx="51">
                  <c:v>5.0999999999999996</c:v>
                </c:pt>
                <c:pt idx="52">
                  <c:v>5.3</c:v>
                </c:pt>
                <c:pt idx="53">
                  <c:v>5.0999999999999996</c:v>
                </c:pt>
                <c:pt idx="54">
                  <c:v>5.0999999999999996</c:v>
                </c:pt>
                <c:pt idx="55">
                  <c:v>4.8</c:v>
                </c:pt>
                <c:pt idx="56">
                  <c:v>4.7</c:v>
                </c:pt>
                <c:pt idx="57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686840"/>
        <c:axId val="182686448"/>
      </c:areaChart>
      <c:lineChart>
        <c:grouping val="standard"/>
        <c:varyColors val="0"/>
        <c:ser>
          <c:idx val="0"/>
          <c:order val="0"/>
          <c:tx>
            <c:strRef>
              <c:f>'Long-Term Forecasts'!$B$1</c:f>
              <c:strCache>
                <c:ptCount val="1"/>
                <c:pt idx="0">
                  <c:v>Blue Chip Consensus Forecast</c:v>
                </c:pt>
              </c:strCache>
            </c:strRef>
          </c:tx>
          <c:marker>
            <c:symbol val="none"/>
          </c:marker>
          <c:cat>
            <c:numRef>
              <c:f>'Long-Term Forecasts'!$A$10:$A$67</c:f>
              <c:numCache>
                <c:formatCode>mmm\-yy</c:formatCode>
                <c:ptCount val="58"/>
                <c:pt idx="0">
                  <c:v>31686</c:v>
                </c:pt>
                <c:pt idx="1">
                  <c:v>31837</c:v>
                </c:pt>
                <c:pt idx="2">
                  <c:v>32051</c:v>
                </c:pt>
                <c:pt idx="3">
                  <c:v>32203</c:v>
                </c:pt>
                <c:pt idx="4">
                  <c:v>32417</c:v>
                </c:pt>
                <c:pt idx="5">
                  <c:v>32568</c:v>
                </c:pt>
                <c:pt idx="6">
                  <c:v>32782</c:v>
                </c:pt>
                <c:pt idx="7">
                  <c:v>32933</c:v>
                </c:pt>
                <c:pt idx="8">
                  <c:v>33147</c:v>
                </c:pt>
                <c:pt idx="9">
                  <c:v>33298</c:v>
                </c:pt>
                <c:pt idx="10">
                  <c:v>33512</c:v>
                </c:pt>
                <c:pt idx="11">
                  <c:v>33664</c:v>
                </c:pt>
                <c:pt idx="12">
                  <c:v>33878</c:v>
                </c:pt>
                <c:pt idx="13">
                  <c:v>34029</c:v>
                </c:pt>
                <c:pt idx="14">
                  <c:v>34243</c:v>
                </c:pt>
                <c:pt idx="15">
                  <c:v>34394</c:v>
                </c:pt>
                <c:pt idx="16">
                  <c:v>34608</c:v>
                </c:pt>
                <c:pt idx="17">
                  <c:v>34759</c:v>
                </c:pt>
                <c:pt idx="18">
                  <c:v>34973</c:v>
                </c:pt>
                <c:pt idx="19">
                  <c:v>35125</c:v>
                </c:pt>
                <c:pt idx="20">
                  <c:v>35339</c:v>
                </c:pt>
                <c:pt idx="21">
                  <c:v>35490</c:v>
                </c:pt>
                <c:pt idx="22">
                  <c:v>35704</c:v>
                </c:pt>
                <c:pt idx="23">
                  <c:v>35855</c:v>
                </c:pt>
                <c:pt idx="24">
                  <c:v>36069</c:v>
                </c:pt>
                <c:pt idx="25">
                  <c:v>36220</c:v>
                </c:pt>
                <c:pt idx="26">
                  <c:v>36434</c:v>
                </c:pt>
                <c:pt idx="27">
                  <c:v>36586</c:v>
                </c:pt>
                <c:pt idx="28">
                  <c:v>36800</c:v>
                </c:pt>
                <c:pt idx="29">
                  <c:v>36951</c:v>
                </c:pt>
                <c:pt idx="30">
                  <c:v>37165</c:v>
                </c:pt>
                <c:pt idx="31">
                  <c:v>37316</c:v>
                </c:pt>
                <c:pt idx="32">
                  <c:v>37530</c:v>
                </c:pt>
                <c:pt idx="33">
                  <c:v>37681</c:v>
                </c:pt>
                <c:pt idx="34">
                  <c:v>37895</c:v>
                </c:pt>
                <c:pt idx="35">
                  <c:v>38047</c:v>
                </c:pt>
                <c:pt idx="36">
                  <c:v>38261</c:v>
                </c:pt>
                <c:pt idx="37">
                  <c:v>38412</c:v>
                </c:pt>
                <c:pt idx="38">
                  <c:v>38626</c:v>
                </c:pt>
                <c:pt idx="39">
                  <c:v>38777</c:v>
                </c:pt>
                <c:pt idx="40">
                  <c:v>38991</c:v>
                </c:pt>
                <c:pt idx="41">
                  <c:v>39142</c:v>
                </c:pt>
                <c:pt idx="42">
                  <c:v>39356</c:v>
                </c:pt>
                <c:pt idx="43">
                  <c:v>39508</c:v>
                </c:pt>
                <c:pt idx="44">
                  <c:v>39722</c:v>
                </c:pt>
                <c:pt idx="45">
                  <c:v>39873</c:v>
                </c:pt>
                <c:pt idx="46">
                  <c:v>40087</c:v>
                </c:pt>
                <c:pt idx="47">
                  <c:v>40238</c:v>
                </c:pt>
                <c:pt idx="48">
                  <c:v>40452</c:v>
                </c:pt>
                <c:pt idx="49">
                  <c:v>40603</c:v>
                </c:pt>
                <c:pt idx="50">
                  <c:v>40817</c:v>
                </c:pt>
                <c:pt idx="51">
                  <c:v>40969</c:v>
                </c:pt>
                <c:pt idx="52">
                  <c:v>41183</c:v>
                </c:pt>
                <c:pt idx="53">
                  <c:v>41334</c:v>
                </c:pt>
                <c:pt idx="54">
                  <c:v>41548</c:v>
                </c:pt>
                <c:pt idx="55">
                  <c:v>41699</c:v>
                </c:pt>
                <c:pt idx="56">
                  <c:v>41913</c:v>
                </c:pt>
                <c:pt idx="57">
                  <c:v>42064</c:v>
                </c:pt>
              </c:numCache>
            </c:numRef>
          </c:cat>
          <c:val>
            <c:numRef>
              <c:f>'Long-Term Forecasts'!$B$10:$B$67</c:f>
              <c:numCache>
                <c:formatCode>0.0</c:formatCode>
                <c:ptCount val="58"/>
                <c:pt idx="0">
                  <c:v>6.4</c:v>
                </c:pt>
                <c:pt idx="1">
                  <c:v>6.3</c:v>
                </c:pt>
                <c:pt idx="2">
                  <c:v>6</c:v>
                </c:pt>
                <c:pt idx="3">
                  <c:v>5.7</c:v>
                </c:pt>
                <c:pt idx="4">
                  <c:v>5.6</c:v>
                </c:pt>
                <c:pt idx="5">
                  <c:v>5.4</c:v>
                </c:pt>
                <c:pt idx="6">
                  <c:v>5.2</c:v>
                </c:pt>
                <c:pt idx="7">
                  <c:v>5.2</c:v>
                </c:pt>
                <c:pt idx="8">
                  <c:v>5.3</c:v>
                </c:pt>
                <c:pt idx="9">
                  <c:v>5.6</c:v>
                </c:pt>
                <c:pt idx="10">
                  <c:v>5.7</c:v>
                </c:pt>
                <c:pt idx="11">
                  <c:v>6</c:v>
                </c:pt>
                <c:pt idx="12">
                  <c:v>5.7</c:v>
                </c:pt>
                <c:pt idx="13">
                  <c:v>6</c:v>
                </c:pt>
                <c:pt idx="14">
                  <c:v>6</c:v>
                </c:pt>
                <c:pt idx="15">
                  <c:v>5.9</c:v>
                </c:pt>
                <c:pt idx="16">
                  <c:v>6.1</c:v>
                </c:pt>
                <c:pt idx="17">
                  <c:v>5.8</c:v>
                </c:pt>
                <c:pt idx="18">
                  <c:v>5.9</c:v>
                </c:pt>
                <c:pt idx="19">
                  <c:v>6</c:v>
                </c:pt>
                <c:pt idx="20">
                  <c:v>5.7</c:v>
                </c:pt>
                <c:pt idx="21">
                  <c:v>5.5</c:v>
                </c:pt>
                <c:pt idx="22">
                  <c:v>5.4</c:v>
                </c:pt>
                <c:pt idx="23">
                  <c:v>5.4</c:v>
                </c:pt>
                <c:pt idx="24">
                  <c:v>5.2</c:v>
                </c:pt>
                <c:pt idx="25">
                  <c:v>5.0999999999999996</c:v>
                </c:pt>
                <c:pt idx="26">
                  <c:v>4.8</c:v>
                </c:pt>
                <c:pt idx="27">
                  <c:v>4.5999999999999996</c:v>
                </c:pt>
                <c:pt idx="28">
                  <c:v>4.5</c:v>
                </c:pt>
                <c:pt idx="29">
                  <c:v>4.5999999999999996</c:v>
                </c:pt>
                <c:pt idx="30">
                  <c:v>4.9000000000000004</c:v>
                </c:pt>
                <c:pt idx="31">
                  <c:v>4.9000000000000004</c:v>
                </c:pt>
                <c:pt idx="32">
                  <c:v>5.0999999999999996</c:v>
                </c:pt>
                <c:pt idx="33">
                  <c:v>5.0999999999999996</c:v>
                </c:pt>
                <c:pt idx="34">
                  <c:v>5.2</c:v>
                </c:pt>
                <c:pt idx="35">
                  <c:v>5.2</c:v>
                </c:pt>
                <c:pt idx="36">
                  <c:v>5.0999999999999996</c:v>
                </c:pt>
                <c:pt idx="37" formatCode="0">
                  <c:v>5</c:v>
                </c:pt>
                <c:pt idx="38">
                  <c:v>4.9000000000000004</c:v>
                </c:pt>
                <c:pt idx="39">
                  <c:v>5</c:v>
                </c:pt>
                <c:pt idx="40">
                  <c:v>4.9000000000000004</c:v>
                </c:pt>
                <c:pt idx="41">
                  <c:v>4.8</c:v>
                </c:pt>
                <c:pt idx="42">
                  <c:v>4.8</c:v>
                </c:pt>
                <c:pt idx="43">
                  <c:v>4.8</c:v>
                </c:pt>
                <c:pt idx="44">
                  <c:v>5.2</c:v>
                </c:pt>
                <c:pt idx="45">
                  <c:v>5.7</c:v>
                </c:pt>
                <c:pt idx="46">
                  <c:v>6.2</c:v>
                </c:pt>
                <c:pt idx="47">
                  <c:v>6.2</c:v>
                </c:pt>
                <c:pt idx="48">
                  <c:v>6.2</c:v>
                </c:pt>
                <c:pt idx="49">
                  <c:v>5.8</c:v>
                </c:pt>
                <c:pt idx="50">
                  <c:v>6.2</c:v>
                </c:pt>
                <c:pt idx="51">
                  <c:v>5.9</c:v>
                </c:pt>
                <c:pt idx="52">
                  <c:v>5.9</c:v>
                </c:pt>
                <c:pt idx="53">
                  <c:v>5.6</c:v>
                </c:pt>
                <c:pt idx="54">
                  <c:v>5.6</c:v>
                </c:pt>
                <c:pt idx="55">
                  <c:v>5.3</c:v>
                </c:pt>
                <c:pt idx="56">
                  <c:v>5.3</c:v>
                </c:pt>
                <c:pt idx="57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686840"/>
        <c:axId val="182686448"/>
      </c:lineChart>
      <c:dateAx>
        <c:axId val="18268684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 rot="-2700000"/>
          <a:lstStyle/>
          <a:p>
            <a:pPr>
              <a:defRPr sz="1200" b="0"/>
            </a:pPr>
            <a:endParaRPr lang="en-US"/>
          </a:p>
        </c:txPr>
        <c:crossAx val="182686448"/>
        <c:crosses val="autoZero"/>
        <c:auto val="1"/>
        <c:lblOffset val="100"/>
        <c:baseTimeUnit val="months"/>
        <c:majorUnit val="18"/>
        <c:majorTimeUnit val="months"/>
      </c:dateAx>
      <c:valAx>
        <c:axId val="182686448"/>
        <c:scaling>
          <c:orientation val="minMax"/>
          <c:max val="8"/>
          <c:min val="4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82686840"/>
        <c:crosses val="autoZero"/>
        <c:crossBetween val="between"/>
      </c:valAx>
      <c:spPr>
        <a:solidFill>
          <a:schemeClr val="bg2"/>
        </a:solidFill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5.0146198830409348E-2"/>
          <c:y val="0.93349200709834812"/>
          <c:w val="0.9"/>
          <c:h val="5.2101667367698883E-2"/>
        </c:manualLayout>
      </c:layout>
      <c:overlay val="0"/>
      <c:txPr>
        <a:bodyPr/>
        <a:lstStyle/>
        <a:p>
          <a:pPr>
            <a:defRPr sz="1200" b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dPt>
            <c:idx val="1"/>
            <c:invertIfNegative val="0"/>
            <c:bubble3D val="0"/>
            <c:spPr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c:spPr>
          </c:dPt>
          <c:dPt>
            <c:idx val="2"/>
            <c:invertIfNegative val="0"/>
            <c:bubble3D val="0"/>
            <c:spPr>
              <a:gradFill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</a:gradFill>
            </c:spPr>
          </c:dPt>
          <c:cat>
            <c:strRef>
              <c:f>Sheet1!$B$2:$B$4</c:f>
              <c:strCache>
                <c:ptCount val="3"/>
                <c:pt idx="0">
                  <c:v>Neutral Policy Rate</c:v>
                </c:pt>
                <c:pt idx="1">
                  <c:v>Neutral Real Policy Rate</c:v>
                </c:pt>
                <c:pt idx="2">
                  <c:v>Inflation Target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0.04</c:v>
                </c:pt>
                <c:pt idx="1">
                  <c:v>0.02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82685664"/>
        <c:axId val="182685272"/>
      </c:barChart>
      <c:catAx>
        <c:axId val="182685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2685272"/>
        <c:crosses val="autoZero"/>
        <c:auto val="1"/>
        <c:lblAlgn val="ctr"/>
        <c:lblOffset val="100"/>
        <c:noMultiLvlLbl val="0"/>
      </c:catAx>
      <c:valAx>
        <c:axId val="182685272"/>
        <c:scaling>
          <c:orientation val="minMax"/>
          <c:max val="5.000000000000001E-2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82685664"/>
        <c:crosses val="autoZero"/>
        <c:crossBetween val="between"/>
        <c:majorUnit val="1.0000000000000002E-2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/>
              <a:t>2015</a:t>
            </a:r>
            <a:r>
              <a:rPr lang="en-US" sz="1400" b="0" baseline="0"/>
              <a:t> Growth Forecast:</a:t>
            </a:r>
          </a:p>
          <a:p>
            <a:pPr>
              <a:defRPr/>
            </a:pPr>
            <a:r>
              <a:rPr lang="en-US" sz="1200" b="0"/>
              <a:t>Survey of Professional Forecasters, Feb. 2015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GDP (Q4/Q4 % Change)</c:v>
          </c:tx>
          <c:invertIfNegative val="0"/>
          <c:dPt>
            <c:idx val="1"/>
            <c:invertIfNegative val="0"/>
            <c:bubble3D val="0"/>
            <c:spPr>
              <a:pattFill prst="pct50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cat>
            <c:strRef>
              <c:f>Sheet1!$C$17:$C$18</c:f>
              <c:strCache>
                <c:ptCount val="2"/>
                <c:pt idx="0">
                  <c:v>2014 (Actual)</c:v>
                </c:pt>
                <c:pt idx="1">
                  <c:v>2015</c:v>
                </c:pt>
              </c:strCache>
            </c:strRef>
          </c:cat>
          <c:val>
            <c:numRef>
              <c:f>Sheet1!$D$17:$E$17</c:f>
              <c:numCache>
                <c:formatCode>General</c:formatCode>
                <c:ptCount val="2"/>
                <c:pt idx="0">
                  <c:v>2.3780801950214148</c:v>
                </c:pt>
                <c:pt idx="1">
                  <c:v>2.8506946371422925</c:v>
                </c:pt>
              </c:numCache>
            </c:numRef>
          </c:val>
        </c:ser>
        <c:ser>
          <c:idx val="1"/>
          <c:order val="1"/>
          <c:tx>
            <c:v>Private Consumption (Q4/Q4 % Change)</c:v>
          </c:tx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  <c:spPr>
              <a:pattFill prst="pct50">
                <a:fgClr>
                  <a:schemeClr val="accent2"/>
                </a:fgClr>
                <a:bgClr>
                  <a:schemeClr val="bg1"/>
                </a:bgClr>
              </a:pattFill>
            </c:spPr>
          </c:dPt>
          <c:cat>
            <c:strRef>
              <c:f>Sheet1!$C$17:$C$18</c:f>
              <c:strCache>
                <c:ptCount val="2"/>
                <c:pt idx="0">
                  <c:v>2014 (Actual)</c:v>
                </c:pt>
                <c:pt idx="1">
                  <c:v>2015</c:v>
                </c:pt>
              </c:strCache>
            </c:strRef>
          </c:cat>
          <c:val>
            <c:numRef>
              <c:f>Sheet1!$D$18:$E$18</c:f>
              <c:numCache>
                <c:formatCode>General</c:formatCode>
                <c:ptCount val="2"/>
                <c:pt idx="0">
                  <c:v>2.7401714393482823</c:v>
                </c:pt>
                <c:pt idx="1">
                  <c:v>3.1678197734572588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axId val="184133040"/>
        <c:axId val="184137520"/>
      </c:barChart>
      <c:catAx>
        <c:axId val="18413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4137520"/>
        <c:crosses val="autoZero"/>
        <c:auto val="1"/>
        <c:lblAlgn val="ctr"/>
        <c:lblOffset val="100"/>
        <c:noMultiLvlLbl val="0"/>
      </c:catAx>
      <c:valAx>
        <c:axId val="184137520"/>
        <c:scaling>
          <c:orientation val="minMax"/>
          <c:max val="3.5"/>
          <c:min val="1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41330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/>
              <a:t>Actual</a:t>
            </a:r>
            <a:r>
              <a:rPr lang="en-US" sz="1400" b="0" baseline="0"/>
              <a:t> and Target Consumption</a:t>
            </a:r>
            <a:endParaRPr lang="en-US" sz="1400" b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v>NBER Dated Recession</c:v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Sheet1!$F$4:$F$47</c:f>
              <c:strCache>
                <c:ptCount val="44"/>
                <c:pt idx="0">
                  <c:v>2004:Q1</c:v>
                </c:pt>
                <c:pt idx="1">
                  <c:v>2004:Q2</c:v>
                </c:pt>
                <c:pt idx="2">
                  <c:v>2004:Q3</c:v>
                </c:pt>
                <c:pt idx="3">
                  <c:v>2004:Q4</c:v>
                </c:pt>
                <c:pt idx="4">
                  <c:v>2005:Q1</c:v>
                </c:pt>
                <c:pt idx="5">
                  <c:v>2005:Q2</c:v>
                </c:pt>
                <c:pt idx="6">
                  <c:v>2005:Q3</c:v>
                </c:pt>
                <c:pt idx="7">
                  <c:v>2005:Q4</c:v>
                </c:pt>
                <c:pt idx="8">
                  <c:v>2006:Q1</c:v>
                </c:pt>
                <c:pt idx="9">
                  <c:v>2006:Q2</c:v>
                </c:pt>
                <c:pt idx="10">
                  <c:v>2006:Q3</c:v>
                </c:pt>
                <c:pt idx="11">
                  <c:v>2006:Q4</c:v>
                </c:pt>
                <c:pt idx="12">
                  <c:v>2007:Q1</c:v>
                </c:pt>
                <c:pt idx="13">
                  <c:v>2007:Q2</c:v>
                </c:pt>
                <c:pt idx="14">
                  <c:v>2007:Q3</c:v>
                </c:pt>
                <c:pt idx="15">
                  <c:v>2007:Q4</c:v>
                </c:pt>
                <c:pt idx="16">
                  <c:v>2008:Q1</c:v>
                </c:pt>
                <c:pt idx="17">
                  <c:v>2008:Q2</c:v>
                </c:pt>
                <c:pt idx="18">
                  <c:v>2008:Q3</c:v>
                </c:pt>
                <c:pt idx="19">
                  <c:v>2008:Q4</c:v>
                </c:pt>
                <c:pt idx="20">
                  <c:v>2009:Q1</c:v>
                </c:pt>
                <c:pt idx="21">
                  <c:v>2009:Q2</c:v>
                </c:pt>
                <c:pt idx="22">
                  <c:v>2009:Q3</c:v>
                </c:pt>
                <c:pt idx="23">
                  <c:v>2009:Q4</c:v>
                </c:pt>
                <c:pt idx="24">
                  <c:v>2010:Q1</c:v>
                </c:pt>
                <c:pt idx="25">
                  <c:v>2010:Q2</c:v>
                </c:pt>
                <c:pt idx="26">
                  <c:v>2010:Q3</c:v>
                </c:pt>
                <c:pt idx="27">
                  <c:v>2010:Q4</c:v>
                </c:pt>
                <c:pt idx="28">
                  <c:v>2011:Q1</c:v>
                </c:pt>
                <c:pt idx="29">
                  <c:v>2011:Q2</c:v>
                </c:pt>
                <c:pt idx="30">
                  <c:v>2011:Q3</c:v>
                </c:pt>
                <c:pt idx="31">
                  <c:v>2011:Q4</c:v>
                </c:pt>
                <c:pt idx="32">
                  <c:v>2012:Q1</c:v>
                </c:pt>
                <c:pt idx="33">
                  <c:v>2012:Q2</c:v>
                </c:pt>
                <c:pt idx="34">
                  <c:v>2012:Q3</c:v>
                </c:pt>
                <c:pt idx="35">
                  <c:v>2012:Q4</c:v>
                </c:pt>
                <c:pt idx="36">
                  <c:v>2013:Q1</c:v>
                </c:pt>
                <c:pt idx="37">
                  <c:v>2013:Q2</c:v>
                </c:pt>
                <c:pt idx="38">
                  <c:v>2013:Q3</c:v>
                </c:pt>
                <c:pt idx="39">
                  <c:v>2013:Q4</c:v>
                </c:pt>
                <c:pt idx="40">
                  <c:v>2004:Q1</c:v>
                </c:pt>
                <c:pt idx="41">
                  <c:v>2004:Q2</c:v>
                </c:pt>
                <c:pt idx="42">
                  <c:v>2004:Q3</c:v>
                </c:pt>
                <c:pt idx="43">
                  <c:v>2004:Q4</c:v>
                </c:pt>
              </c:strCache>
            </c:strRef>
          </c:cat>
          <c:val>
            <c:numRef>
              <c:f>Sheet1!$I$4:$I$47</c:f>
              <c:numCache>
                <c:formatCode>0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4215456"/>
        <c:axId val="184210976"/>
      </c:barChart>
      <c:lineChart>
        <c:grouping val="standard"/>
        <c:varyColors val="0"/>
        <c:ser>
          <c:idx val="0"/>
          <c:order val="0"/>
          <c:tx>
            <c:strRef>
              <c:f>Sheet1!$G$3</c:f>
              <c:strCache>
                <c:ptCount val="1"/>
                <c:pt idx="0">
                  <c:v>Private Consumption (cw 2009$, FRB/US definition)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Sheet1!$F$4:$F$47</c:f>
              <c:strCache>
                <c:ptCount val="44"/>
                <c:pt idx="0">
                  <c:v>2004:Q1</c:v>
                </c:pt>
                <c:pt idx="1">
                  <c:v>2004:Q2</c:v>
                </c:pt>
                <c:pt idx="2">
                  <c:v>2004:Q3</c:v>
                </c:pt>
                <c:pt idx="3">
                  <c:v>2004:Q4</c:v>
                </c:pt>
                <c:pt idx="4">
                  <c:v>2005:Q1</c:v>
                </c:pt>
                <c:pt idx="5">
                  <c:v>2005:Q2</c:v>
                </c:pt>
                <c:pt idx="6">
                  <c:v>2005:Q3</c:v>
                </c:pt>
                <c:pt idx="7">
                  <c:v>2005:Q4</c:v>
                </c:pt>
                <c:pt idx="8">
                  <c:v>2006:Q1</c:v>
                </c:pt>
                <c:pt idx="9">
                  <c:v>2006:Q2</c:v>
                </c:pt>
                <c:pt idx="10">
                  <c:v>2006:Q3</c:v>
                </c:pt>
                <c:pt idx="11">
                  <c:v>2006:Q4</c:v>
                </c:pt>
                <c:pt idx="12">
                  <c:v>2007:Q1</c:v>
                </c:pt>
                <c:pt idx="13">
                  <c:v>2007:Q2</c:v>
                </c:pt>
                <c:pt idx="14">
                  <c:v>2007:Q3</c:v>
                </c:pt>
                <c:pt idx="15">
                  <c:v>2007:Q4</c:v>
                </c:pt>
                <c:pt idx="16">
                  <c:v>2008:Q1</c:v>
                </c:pt>
                <c:pt idx="17">
                  <c:v>2008:Q2</c:v>
                </c:pt>
                <c:pt idx="18">
                  <c:v>2008:Q3</c:v>
                </c:pt>
                <c:pt idx="19">
                  <c:v>2008:Q4</c:v>
                </c:pt>
                <c:pt idx="20">
                  <c:v>2009:Q1</c:v>
                </c:pt>
                <c:pt idx="21">
                  <c:v>2009:Q2</c:v>
                </c:pt>
                <c:pt idx="22">
                  <c:v>2009:Q3</c:v>
                </c:pt>
                <c:pt idx="23">
                  <c:v>2009:Q4</c:v>
                </c:pt>
                <c:pt idx="24">
                  <c:v>2010:Q1</c:v>
                </c:pt>
                <c:pt idx="25">
                  <c:v>2010:Q2</c:v>
                </c:pt>
                <c:pt idx="26">
                  <c:v>2010:Q3</c:v>
                </c:pt>
                <c:pt idx="27">
                  <c:v>2010:Q4</c:v>
                </c:pt>
                <c:pt idx="28">
                  <c:v>2011:Q1</c:v>
                </c:pt>
                <c:pt idx="29">
                  <c:v>2011:Q2</c:v>
                </c:pt>
                <c:pt idx="30">
                  <c:v>2011:Q3</c:v>
                </c:pt>
                <c:pt idx="31">
                  <c:v>2011:Q4</c:v>
                </c:pt>
                <c:pt idx="32">
                  <c:v>2012:Q1</c:v>
                </c:pt>
                <c:pt idx="33">
                  <c:v>2012:Q2</c:v>
                </c:pt>
                <c:pt idx="34">
                  <c:v>2012:Q3</c:v>
                </c:pt>
                <c:pt idx="35">
                  <c:v>2012:Q4</c:v>
                </c:pt>
                <c:pt idx="36">
                  <c:v>2013:Q1</c:v>
                </c:pt>
                <c:pt idx="37">
                  <c:v>2013:Q2</c:v>
                </c:pt>
                <c:pt idx="38">
                  <c:v>2013:Q3</c:v>
                </c:pt>
                <c:pt idx="39">
                  <c:v>2013:Q4</c:v>
                </c:pt>
                <c:pt idx="40">
                  <c:v>2004:Q1</c:v>
                </c:pt>
                <c:pt idx="41">
                  <c:v>2004:Q2</c:v>
                </c:pt>
                <c:pt idx="42">
                  <c:v>2004:Q3</c:v>
                </c:pt>
                <c:pt idx="43">
                  <c:v>2004:Q4</c:v>
                </c:pt>
              </c:strCache>
            </c:strRef>
          </c:cat>
          <c:val>
            <c:numRef>
              <c:f>Sheet1!$G$4:$G$47</c:f>
              <c:numCache>
                <c:formatCode>0.000</c:formatCode>
                <c:ptCount val="44"/>
                <c:pt idx="0">
                  <c:v>9025.9359999999997</c:v>
                </c:pt>
                <c:pt idx="1">
                  <c:v>9095.67</c:v>
                </c:pt>
                <c:pt idx="2">
                  <c:v>9181.5450000000001</c:v>
                </c:pt>
                <c:pt idx="3">
                  <c:v>9278.9609999999993</c:v>
                </c:pt>
                <c:pt idx="4">
                  <c:v>9356.9290000000001</c:v>
                </c:pt>
                <c:pt idx="5">
                  <c:v>9443.8829999999998</c:v>
                </c:pt>
                <c:pt idx="6">
                  <c:v>9523.9330000000009</c:v>
                </c:pt>
                <c:pt idx="7">
                  <c:v>9613.7019999999993</c:v>
                </c:pt>
                <c:pt idx="8">
                  <c:v>9690.5400000000009</c:v>
                </c:pt>
                <c:pt idx="9">
                  <c:v>9763.2189999999991</c:v>
                </c:pt>
                <c:pt idx="10">
                  <c:v>9821.7479999999996</c:v>
                </c:pt>
                <c:pt idx="11">
                  <c:v>9924.9660000000003</c:v>
                </c:pt>
                <c:pt idx="12">
                  <c:v>9982.4189999999999</c:v>
                </c:pt>
                <c:pt idx="13">
                  <c:v>10017.467000000001</c:v>
                </c:pt>
                <c:pt idx="14">
                  <c:v>10067.326999999999</c:v>
                </c:pt>
                <c:pt idx="15">
                  <c:v>10088.044</c:v>
                </c:pt>
                <c:pt idx="16">
                  <c:v>10114.075000000001</c:v>
                </c:pt>
                <c:pt idx="17">
                  <c:v>10143.884</c:v>
                </c:pt>
                <c:pt idx="18">
                  <c:v>10114.02</c:v>
                </c:pt>
                <c:pt idx="19">
                  <c:v>10083.200999999999</c:v>
                </c:pt>
                <c:pt idx="20">
                  <c:v>10052.561</c:v>
                </c:pt>
                <c:pt idx="21">
                  <c:v>10019.085999999999</c:v>
                </c:pt>
                <c:pt idx="22">
                  <c:v>10034.758</c:v>
                </c:pt>
                <c:pt idx="23">
                  <c:v>10060.465</c:v>
                </c:pt>
                <c:pt idx="24">
                  <c:v>10106.055</c:v>
                </c:pt>
                <c:pt idx="25">
                  <c:v>10162.947</c:v>
                </c:pt>
                <c:pt idx="26">
                  <c:v>10219.066999999999</c:v>
                </c:pt>
                <c:pt idx="27">
                  <c:v>10298.641</c:v>
                </c:pt>
                <c:pt idx="28">
                  <c:v>10346.075999999999</c:v>
                </c:pt>
                <c:pt idx="29">
                  <c:v>10379.800999999999</c:v>
                </c:pt>
                <c:pt idx="30">
                  <c:v>10420.866</c:v>
                </c:pt>
                <c:pt idx="31">
                  <c:v>10433.5</c:v>
                </c:pt>
                <c:pt idx="32">
                  <c:v>10492.706</c:v>
                </c:pt>
                <c:pt idx="33">
                  <c:v>10532.413</c:v>
                </c:pt>
                <c:pt idx="34">
                  <c:v>10574.857</c:v>
                </c:pt>
                <c:pt idx="35">
                  <c:v>10606.543</c:v>
                </c:pt>
                <c:pt idx="36">
                  <c:v>10694.804</c:v>
                </c:pt>
                <c:pt idx="37">
                  <c:v>10735.933999999999</c:v>
                </c:pt>
                <c:pt idx="38">
                  <c:v>10778.855</c:v>
                </c:pt>
                <c:pt idx="39">
                  <c:v>10882.223</c:v>
                </c:pt>
                <c:pt idx="40">
                  <c:v>10925.561</c:v>
                </c:pt>
                <c:pt idx="41">
                  <c:v>10967.106</c:v>
                </c:pt>
                <c:pt idx="42">
                  <c:v>11041.684999999999</c:v>
                </c:pt>
                <c:pt idx="43">
                  <c:v>11153.003000000001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Sheet1!$H$3</c:f>
              <c:strCache>
                <c:ptCount val="1"/>
                <c:pt idx="0">
                  <c:v>Target Level of Private Consumption (cw 2009$, FRB/US definition)</c:v>
                </c:pt>
              </c:strCache>
            </c:strRef>
          </c:tx>
          <c:spPr>
            <a:ln w="381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Sheet1!$F$4:$F$47</c:f>
              <c:strCache>
                <c:ptCount val="44"/>
                <c:pt idx="0">
                  <c:v>2004:Q1</c:v>
                </c:pt>
                <c:pt idx="1">
                  <c:v>2004:Q2</c:v>
                </c:pt>
                <c:pt idx="2">
                  <c:v>2004:Q3</c:v>
                </c:pt>
                <c:pt idx="3">
                  <c:v>2004:Q4</c:v>
                </c:pt>
                <c:pt idx="4">
                  <c:v>2005:Q1</c:v>
                </c:pt>
                <c:pt idx="5">
                  <c:v>2005:Q2</c:v>
                </c:pt>
                <c:pt idx="6">
                  <c:v>2005:Q3</c:v>
                </c:pt>
                <c:pt idx="7">
                  <c:v>2005:Q4</c:v>
                </c:pt>
                <c:pt idx="8">
                  <c:v>2006:Q1</c:v>
                </c:pt>
                <c:pt idx="9">
                  <c:v>2006:Q2</c:v>
                </c:pt>
                <c:pt idx="10">
                  <c:v>2006:Q3</c:v>
                </c:pt>
                <c:pt idx="11">
                  <c:v>2006:Q4</c:v>
                </c:pt>
                <c:pt idx="12">
                  <c:v>2007:Q1</c:v>
                </c:pt>
                <c:pt idx="13">
                  <c:v>2007:Q2</c:v>
                </c:pt>
                <c:pt idx="14">
                  <c:v>2007:Q3</c:v>
                </c:pt>
                <c:pt idx="15">
                  <c:v>2007:Q4</c:v>
                </c:pt>
                <c:pt idx="16">
                  <c:v>2008:Q1</c:v>
                </c:pt>
                <c:pt idx="17">
                  <c:v>2008:Q2</c:v>
                </c:pt>
                <c:pt idx="18">
                  <c:v>2008:Q3</c:v>
                </c:pt>
                <c:pt idx="19">
                  <c:v>2008:Q4</c:v>
                </c:pt>
                <c:pt idx="20">
                  <c:v>2009:Q1</c:v>
                </c:pt>
                <c:pt idx="21">
                  <c:v>2009:Q2</c:v>
                </c:pt>
                <c:pt idx="22">
                  <c:v>2009:Q3</c:v>
                </c:pt>
                <c:pt idx="23">
                  <c:v>2009:Q4</c:v>
                </c:pt>
                <c:pt idx="24">
                  <c:v>2010:Q1</c:v>
                </c:pt>
                <c:pt idx="25">
                  <c:v>2010:Q2</c:v>
                </c:pt>
                <c:pt idx="26">
                  <c:v>2010:Q3</c:v>
                </c:pt>
                <c:pt idx="27">
                  <c:v>2010:Q4</c:v>
                </c:pt>
                <c:pt idx="28">
                  <c:v>2011:Q1</c:v>
                </c:pt>
                <c:pt idx="29">
                  <c:v>2011:Q2</c:v>
                </c:pt>
                <c:pt idx="30">
                  <c:v>2011:Q3</c:v>
                </c:pt>
                <c:pt idx="31">
                  <c:v>2011:Q4</c:v>
                </c:pt>
                <c:pt idx="32">
                  <c:v>2012:Q1</c:v>
                </c:pt>
                <c:pt idx="33">
                  <c:v>2012:Q2</c:v>
                </c:pt>
                <c:pt idx="34">
                  <c:v>2012:Q3</c:v>
                </c:pt>
                <c:pt idx="35">
                  <c:v>2012:Q4</c:v>
                </c:pt>
                <c:pt idx="36">
                  <c:v>2013:Q1</c:v>
                </c:pt>
                <c:pt idx="37">
                  <c:v>2013:Q2</c:v>
                </c:pt>
                <c:pt idx="38">
                  <c:v>2013:Q3</c:v>
                </c:pt>
                <c:pt idx="39">
                  <c:v>2013:Q4</c:v>
                </c:pt>
                <c:pt idx="40">
                  <c:v>2004:Q1</c:v>
                </c:pt>
                <c:pt idx="41">
                  <c:v>2004:Q2</c:v>
                </c:pt>
                <c:pt idx="42">
                  <c:v>2004:Q3</c:v>
                </c:pt>
                <c:pt idx="43">
                  <c:v>2004:Q4</c:v>
                </c:pt>
              </c:strCache>
            </c:strRef>
          </c:cat>
          <c:val>
            <c:numRef>
              <c:f>Sheet1!$H$4:$H$47</c:f>
              <c:numCache>
                <c:formatCode>0.000</c:formatCode>
                <c:ptCount val="44"/>
                <c:pt idx="0">
                  <c:v>9042.5499999999993</c:v>
                </c:pt>
                <c:pt idx="1">
                  <c:v>9133.8690000000006</c:v>
                </c:pt>
                <c:pt idx="2">
                  <c:v>9204.0079999999998</c:v>
                </c:pt>
                <c:pt idx="3">
                  <c:v>9294.7710000000006</c:v>
                </c:pt>
                <c:pt idx="4">
                  <c:v>9348.1880000000001</c:v>
                </c:pt>
                <c:pt idx="5">
                  <c:v>9436.2919999999995</c:v>
                </c:pt>
                <c:pt idx="6">
                  <c:v>9512.1440000000002</c:v>
                </c:pt>
                <c:pt idx="7">
                  <c:v>9605.4779999999992</c:v>
                </c:pt>
                <c:pt idx="8">
                  <c:v>9753.5280000000002</c:v>
                </c:pt>
                <c:pt idx="9">
                  <c:v>9767.2970000000005</c:v>
                </c:pt>
                <c:pt idx="10">
                  <c:v>9799.8760000000002</c:v>
                </c:pt>
                <c:pt idx="11">
                  <c:v>9897.2260000000006</c:v>
                </c:pt>
                <c:pt idx="12">
                  <c:v>9916.7829999999994</c:v>
                </c:pt>
                <c:pt idx="13">
                  <c:v>9945.8989999999994</c:v>
                </c:pt>
                <c:pt idx="14">
                  <c:v>9939.42</c:v>
                </c:pt>
                <c:pt idx="15">
                  <c:v>9927.2659999999996</c:v>
                </c:pt>
                <c:pt idx="16">
                  <c:v>9929.5540000000001</c:v>
                </c:pt>
                <c:pt idx="17">
                  <c:v>10001.634</c:v>
                </c:pt>
                <c:pt idx="18">
                  <c:v>9914.8430000000008</c:v>
                </c:pt>
                <c:pt idx="19">
                  <c:v>9889.0460000000003</c:v>
                </c:pt>
                <c:pt idx="20">
                  <c:v>9888.2669999999998</c:v>
                </c:pt>
                <c:pt idx="21">
                  <c:v>9984.7649999999994</c:v>
                </c:pt>
                <c:pt idx="22">
                  <c:v>10063.638000000001</c:v>
                </c:pt>
                <c:pt idx="23">
                  <c:v>10160.281999999999</c:v>
                </c:pt>
                <c:pt idx="24">
                  <c:v>10274.284</c:v>
                </c:pt>
                <c:pt idx="25">
                  <c:v>10306.665999999999</c:v>
                </c:pt>
                <c:pt idx="26">
                  <c:v>10382.415000000001</c:v>
                </c:pt>
                <c:pt idx="27">
                  <c:v>10476.841</c:v>
                </c:pt>
                <c:pt idx="28">
                  <c:v>10547.763999999999</c:v>
                </c:pt>
                <c:pt idx="29">
                  <c:v>10549.197</c:v>
                </c:pt>
                <c:pt idx="30">
                  <c:v>10510.794</c:v>
                </c:pt>
                <c:pt idx="31">
                  <c:v>10579.761</c:v>
                </c:pt>
                <c:pt idx="32">
                  <c:v>10682.716</c:v>
                </c:pt>
                <c:pt idx="33">
                  <c:v>10713.259</c:v>
                </c:pt>
                <c:pt idx="34">
                  <c:v>10771.697</c:v>
                </c:pt>
                <c:pt idx="35">
                  <c:v>10860.163</c:v>
                </c:pt>
                <c:pt idx="36">
                  <c:v>10878.073</c:v>
                </c:pt>
                <c:pt idx="37">
                  <c:v>10918.073</c:v>
                </c:pt>
                <c:pt idx="38">
                  <c:v>11028.914000000001</c:v>
                </c:pt>
                <c:pt idx="39">
                  <c:v>11094.688</c:v>
                </c:pt>
                <c:pt idx="40">
                  <c:v>11171.335999999999</c:v>
                </c:pt>
                <c:pt idx="41">
                  <c:v>11265.924000000001</c:v>
                </c:pt>
                <c:pt idx="42">
                  <c:v>11313.277</c:v>
                </c:pt>
                <c:pt idx="43">
                  <c:v>11443.643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191776"/>
        <c:axId val="184202400"/>
      </c:lineChart>
      <c:catAx>
        <c:axId val="184191776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crossAx val="184202400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184202400"/>
        <c:scaling>
          <c:orientation val="minMax"/>
          <c:max val="12000"/>
          <c:min val="9000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4191776"/>
        <c:crosses val="autoZero"/>
        <c:crossBetween val="between"/>
      </c:valAx>
      <c:valAx>
        <c:axId val="1842109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crossAx val="184215456"/>
        <c:crosses val="max"/>
        <c:crossBetween val="between"/>
      </c:valAx>
      <c:catAx>
        <c:axId val="184215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4210976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/>
              <a:t>Predicted Capital Expenditures for 2015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Sheet1!$G$10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Sheet1!$H$9:$I$9</c:f>
              <c:strCache>
                <c:ptCount val="2"/>
                <c:pt idx="0">
                  <c:v>ISM May Survey: Predicted Mfg. Capital Expenditures (%Chg)</c:v>
                </c:pt>
                <c:pt idx="1">
                  <c:v>ISM May Survey: Predicted Nonmfg. Capital Expenditures (%Chg)</c:v>
                </c:pt>
              </c:strCache>
            </c:strRef>
          </c:cat>
          <c:val>
            <c:numRef>
              <c:f>Sheet1!$H$10:$I$10</c:f>
              <c:numCache>
                <c:formatCode>0.0</c:formatCode>
                <c:ptCount val="2"/>
                <c:pt idx="0">
                  <c:v>3.1</c:v>
                </c:pt>
                <c:pt idx="1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84238744"/>
        <c:axId val="182697032"/>
      </c:barChart>
      <c:catAx>
        <c:axId val="184238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2697032"/>
        <c:crosses val="autoZero"/>
        <c:auto val="1"/>
        <c:lblAlgn val="ctr"/>
        <c:lblOffset val="100"/>
        <c:noMultiLvlLbl val="0"/>
      </c:catAx>
      <c:valAx>
        <c:axId val="182697032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4238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/>
              <a:t>Operating</a:t>
            </a:r>
            <a:r>
              <a:rPr lang="en-US" sz="1400" b="0" baseline="0"/>
              <a:t> Rates:</a:t>
            </a:r>
            <a:br>
              <a:rPr lang="en-US" sz="1400" b="0" baseline="0"/>
            </a:br>
            <a:r>
              <a:rPr lang="en-US" sz="1200" b="0" baseline="0"/>
              <a:t>Manufacturing and Nonmanufacturing Sectors</a:t>
            </a:r>
            <a:endParaRPr lang="en-US" sz="1200" b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Sheet1!$H$12</c:f>
              <c:strCache>
                <c:ptCount val="1"/>
                <c:pt idx="0">
                  <c:v>ISM: Manufacturing Operating Rate (%)</c:v>
                </c:pt>
              </c:strCache>
            </c:strRef>
          </c:tx>
          <c:marker>
            <c:symbol val="none"/>
          </c:marker>
          <c:cat>
            <c:strRef>
              <c:f>Sheet1!$G$13:$G$29</c:f>
              <c:strCach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Sheet1!$H$13:$H$29</c:f>
              <c:numCache>
                <c:formatCode>0.0</c:formatCode>
                <c:ptCount val="17"/>
                <c:pt idx="0">
                  <c:v>85.15</c:v>
                </c:pt>
                <c:pt idx="1">
                  <c:v>84.8</c:v>
                </c:pt>
                <c:pt idx="2">
                  <c:v>78.75</c:v>
                </c:pt>
                <c:pt idx="3">
                  <c:v>79.25</c:v>
                </c:pt>
                <c:pt idx="4">
                  <c:v>79.55</c:v>
                </c:pt>
                <c:pt idx="5">
                  <c:v>84.3</c:v>
                </c:pt>
                <c:pt idx="6">
                  <c:v>86.05</c:v>
                </c:pt>
                <c:pt idx="7">
                  <c:v>85.05</c:v>
                </c:pt>
                <c:pt idx="8">
                  <c:v>82.85</c:v>
                </c:pt>
                <c:pt idx="9">
                  <c:v>76.899999999999991</c:v>
                </c:pt>
                <c:pt idx="10">
                  <c:v>68.55</c:v>
                </c:pt>
                <c:pt idx="11">
                  <c:v>76.5</c:v>
                </c:pt>
                <c:pt idx="12">
                  <c:v>81.2</c:v>
                </c:pt>
                <c:pt idx="13">
                  <c:v>79.55</c:v>
                </c:pt>
                <c:pt idx="14">
                  <c:v>80.25</c:v>
                </c:pt>
                <c:pt idx="15">
                  <c:v>82.649999999999991</c:v>
                </c:pt>
                <c:pt idx="16">
                  <c:v>79.5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Sheet1!$I$12</c:f>
              <c:strCache>
                <c:ptCount val="1"/>
                <c:pt idx="0">
                  <c:v>ISM: Nonmanufacturing Operating Rate (%)</c:v>
                </c:pt>
              </c:strCache>
            </c:strRef>
          </c:tx>
          <c:marker>
            <c:symbol val="none"/>
          </c:marker>
          <c:cat>
            <c:strRef>
              <c:f>Sheet1!$G$13:$G$29</c:f>
              <c:strCach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strCache>
            </c:strRef>
          </c:cat>
          <c:val>
            <c:numRef>
              <c:f>Sheet1!$I$13:$I$29</c:f>
              <c:numCache>
                <c:formatCode>0.0</c:formatCode>
                <c:ptCount val="17"/>
                <c:pt idx="0">
                  <c:v>88.25</c:v>
                </c:pt>
                <c:pt idx="1">
                  <c:v>87.6</c:v>
                </c:pt>
                <c:pt idx="2">
                  <c:v>84.75</c:v>
                </c:pt>
                <c:pt idx="3">
                  <c:v>84.75</c:v>
                </c:pt>
                <c:pt idx="4">
                  <c:v>84.9</c:v>
                </c:pt>
                <c:pt idx="5">
                  <c:v>86.8</c:v>
                </c:pt>
                <c:pt idx="6">
                  <c:v>86.95</c:v>
                </c:pt>
                <c:pt idx="7">
                  <c:v>87.350000000000009</c:v>
                </c:pt>
                <c:pt idx="8">
                  <c:v>85.4</c:v>
                </c:pt>
                <c:pt idx="9">
                  <c:v>84.525000000000006</c:v>
                </c:pt>
                <c:pt idx="10">
                  <c:v>80.7</c:v>
                </c:pt>
                <c:pt idx="11">
                  <c:v>83.25</c:v>
                </c:pt>
                <c:pt idx="12">
                  <c:v>84.45</c:v>
                </c:pt>
                <c:pt idx="13">
                  <c:v>85.300000000000011</c:v>
                </c:pt>
                <c:pt idx="14">
                  <c:v>85.5</c:v>
                </c:pt>
                <c:pt idx="15">
                  <c:v>86.625</c:v>
                </c:pt>
                <c:pt idx="16">
                  <c:v>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695856"/>
        <c:axId val="182695464"/>
      </c:lineChart>
      <c:catAx>
        <c:axId val="182695856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2695464"/>
        <c:crosses val="autoZero"/>
        <c:auto val="1"/>
        <c:lblAlgn val="ctr"/>
        <c:lblOffset val="100"/>
        <c:noMultiLvlLbl val="0"/>
      </c:catAx>
      <c:valAx>
        <c:axId val="182695464"/>
        <c:scaling>
          <c:orientation val="minMax"/>
          <c:max val="90"/>
          <c:min val="65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26958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 dirty="0"/>
              <a:t>Profit Margins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Sheet1!$L$3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Sheet1!$J$4:$J$123</c:f>
              <c:strCache>
                <c:ptCount val="120"/>
                <c:pt idx="0">
                  <c:v>1985:Q1</c:v>
                </c:pt>
                <c:pt idx="1">
                  <c:v>1985:Q2</c:v>
                </c:pt>
                <c:pt idx="2">
                  <c:v>1985:Q3</c:v>
                </c:pt>
                <c:pt idx="3">
                  <c:v>1985:Q4</c:v>
                </c:pt>
                <c:pt idx="4">
                  <c:v>1986:Q1</c:v>
                </c:pt>
                <c:pt idx="5">
                  <c:v>1986:Q2</c:v>
                </c:pt>
                <c:pt idx="6">
                  <c:v>1986:Q3</c:v>
                </c:pt>
                <c:pt idx="7">
                  <c:v>1986:Q4</c:v>
                </c:pt>
                <c:pt idx="8">
                  <c:v>1987:Q1</c:v>
                </c:pt>
                <c:pt idx="9">
                  <c:v>1987:Q2</c:v>
                </c:pt>
                <c:pt idx="10">
                  <c:v>1987:Q3</c:v>
                </c:pt>
                <c:pt idx="11">
                  <c:v>1987:Q4</c:v>
                </c:pt>
                <c:pt idx="12">
                  <c:v>1988:Q1</c:v>
                </c:pt>
                <c:pt idx="13">
                  <c:v>1988:Q2</c:v>
                </c:pt>
                <c:pt idx="14">
                  <c:v>1988:Q3</c:v>
                </c:pt>
                <c:pt idx="15">
                  <c:v>1988:Q4</c:v>
                </c:pt>
                <c:pt idx="16">
                  <c:v>1989:Q1</c:v>
                </c:pt>
                <c:pt idx="17">
                  <c:v>1989:Q2</c:v>
                </c:pt>
                <c:pt idx="18">
                  <c:v>1989:Q3</c:v>
                </c:pt>
                <c:pt idx="19">
                  <c:v>1989:Q4</c:v>
                </c:pt>
                <c:pt idx="20">
                  <c:v>1990:Q1</c:v>
                </c:pt>
                <c:pt idx="21">
                  <c:v>1990:Q2</c:v>
                </c:pt>
                <c:pt idx="22">
                  <c:v>1990:Q3</c:v>
                </c:pt>
                <c:pt idx="23">
                  <c:v>1990:Q4</c:v>
                </c:pt>
                <c:pt idx="24">
                  <c:v>1991:Q1</c:v>
                </c:pt>
                <c:pt idx="25">
                  <c:v>1991:Q2</c:v>
                </c:pt>
                <c:pt idx="26">
                  <c:v>1991:Q3</c:v>
                </c:pt>
                <c:pt idx="27">
                  <c:v>1991:Q4</c:v>
                </c:pt>
                <c:pt idx="28">
                  <c:v>1992:Q1</c:v>
                </c:pt>
                <c:pt idx="29">
                  <c:v>1992:Q2</c:v>
                </c:pt>
                <c:pt idx="30">
                  <c:v>1992:Q3</c:v>
                </c:pt>
                <c:pt idx="31">
                  <c:v>1992:Q4</c:v>
                </c:pt>
                <c:pt idx="32">
                  <c:v>1993:Q1</c:v>
                </c:pt>
                <c:pt idx="33">
                  <c:v>1993:Q2</c:v>
                </c:pt>
                <c:pt idx="34">
                  <c:v>1993:Q3</c:v>
                </c:pt>
                <c:pt idx="35">
                  <c:v>1993:Q4</c:v>
                </c:pt>
                <c:pt idx="36">
                  <c:v>1994:Q1</c:v>
                </c:pt>
                <c:pt idx="37">
                  <c:v>1994:Q2</c:v>
                </c:pt>
                <c:pt idx="38">
                  <c:v>1994:Q3</c:v>
                </c:pt>
                <c:pt idx="39">
                  <c:v>1994:Q4</c:v>
                </c:pt>
                <c:pt idx="40">
                  <c:v>1995:Q1</c:v>
                </c:pt>
                <c:pt idx="41">
                  <c:v>1995:Q2</c:v>
                </c:pt>
                <c:pt idx="42">
                  <c:v>1995:Q3</c:v>
                </c:pt>
                <c:pt idx="43">
                  <c:v>1995:Q4</c:v>
                </c:pt>
                <c:pt idx="44">
                  <c:v>1996:Q1</c:v>
                </c:pt>
                <c:pt idx="45">
                  <c:v>1996:Q2</c:v>
                </c:pt>
                <c:pt idx="46">
                  <c:v>1996:Q3</c:v>
                </c:pt>
                <c:pt idx="47">
                  <c:v>1996:Q4</c:v>
                </c:pt>
                <c:pt idx="48">
                  <c:v>1997:Q1</c:v>
                </c:pt>
                <c:pt idx="49">
                  <c:v>1997:Q2</c:v>
                </c:pt>
                <c:pt idx="50">
                  <c:v>1997:Q3</c:v>
                </c:pt>
                <c:pt idx="51">
                  <c:v>1997:Q4</c:v>
                </c:pt>
                <c:pt idx="52">
                  <c:v>1998:Q1</c:v>
                </c:pt>
                <c:pt idx="53">
                  <c:v>1998:Q2</c:v>
                </c:pt>
                <c:pt idx="54">
                  <c:v>1998:Q3</c:v>
                </c:pt>
                <c:pt idx="55">
                  <c:v>1998:Q4</c:v>
                </c:pt>
                <c:pt idx="56">
                  <c:v>1999:Q1</c:v>
                </c:pt>
                <c:pt idx="57">
                  <c:v>1999:Q2</c:v>
                </c:pt>
                <c:pt idx="58">
                  <c:v>1999:Q3</c:v>
                </c:pt>
                <c:pt idx="59">
                  <c:v>1999:Q4</c:v>
                </c:pt>
                <c:pt idx="60">
                  <c:v>2000:Q1</c:v>
                </c:pt>
                <c:pt idx="61">
                  <c:v>2000:Q2</c:v>
                </c:pt>
                <c:pt idx="62">
                  <c:v>2000:Q3</c:v>
                </c:pt>
                <c:pt idx="63">
                  <c:v>2000:Q4</c:v>
                </c:pt>
                <c:pt idx="64">
                  <c:v>2001:Q1</c:v>
                </c:pt>
                <c:pt idx="65">
                  <c:v>2001:Q2</c:v>
                </c:pt>
                <c:pt idx="66">
                  <c:v>2001:Q3</c:v>
                </c:pt>
                <c:pt idx="67">
                  <c:v>2001:Q4</c:v>
                </c:pt>
                <c:pt idx="68">
                  <c:v>2002:Q1</c:v>
                </c:pt>
                <c:pt idx="69">
                  <c:v>2002:Q2</c:v>
                </c:pt>
                <c:pt idx="70">
                  <c:v>2002:Q3</c:v>
                </c:pt>
                <c:pt idx="71">
                  <c:v>2002:Q4</c:v>
                </c:pt>
                <c:pt idx="72">
                  <c:v>2003:Q1</c:v>
                </c:pt>
                <c:pt idx="73">
                  <c:v>2003:Q2</c:v>
                </c:pt>
                <c:pt idx="74">
                  <c:v>2003:Q3</c:v>
                </c:pt>
                <c:pt idx="75">
                  <c:v>2003:Q4</c:v>
                </c:pt>
                <c:pt idx="76">
                  <c:v>2004:Q1</c:v>
                </c:pt>
                <c:pt idx="77">
                  <c:v>2004:Q2</c:v>
                </c:pt>
                <c:pt idx="78">
                  <c:v>2004:Q3</c:v>
                </c:pt>
                <c:pt idx="79">
                  <c:v>2004:Q4</c:v>
                </c:pt>
                <c:pt idx="80">
                  <c:v>2005:Q1</c:v>
                </c:pt>
                <c:pt idx="81">
                  <c:v>2005:Q2</c:v>
                </c:pt>
                <c:pt idx="82">
                  <c:v>2005:Q3</c:v>
                </c:pt>
                <c:pt idx="83">
                  <c:v>2005:Q4</c:v>
                </c:pt>
                <c:pt idx="84">
                  <c:v>2006:Q1</c:v>
                </c:pt>
                <c:pt idx="85">
                  <c:v>2006:Q2</c:v>
                </c:pt>
                <c:pt idx="86">
                  <c:v>2006:Q3</c:v>
                </c:pt>
                <c:pt idx="87">
                  <c:v>2006:Q4</c:v>
                </c:pt>
                <c:pt idx="88">
                  <c:v>2007:Q1</c:v>
                </c:pt>
                <c:pt idx="89">
                  <c:v>2007:Q2</c:v>
                </c:pt>
                <c:pt idx="90">
                  <c:v>2007:Q3</c:v>
                </c:pt>
                <c:pt idx="91">
                  <c:v>2007:Q4</c:v>
                </c:pt>
                <c:pt idx="92">
                  <c:v>2008:Q1</c:v>
                </c:pt>
                <c:pt idx="93">
                  <c:v>2008:Q2</c:v>
                </c:pt>
                <c:pt idx="94">
                  <c:v>2008:Q3</c:v>
                </c:pt>
                <c:pt idx="95">
                  <c:v>2008:Q4</c:v>
                </c:pt>
                <c:pt idx="96">
                  <c:v>2009:Q1</c:v>
                </c:pt>
                <c:pt idx="97">
                  <c:v>2009:Q2</c:v>
                </c:pt>
                <c:pt idx="98">
                  <c:v>2009:Q3</c:v>
                </c:pt>
                <c:pt idx="99">
                  <c:v>2009:Q4</c:v>
                </c:pt>
                <c:pt idx="100">
                  <c:v>2010:Q1</c:v>
                </c:pt>
                <c:pt idx="101">
                  <c:v>2010:Q2</c:v>
                </c:pt>
                <c:pt idx="102">
                  <c:v>2010:Q3</c:v>
                </c:pt>
                <c:pt idx="103">
                  <c:v>2010:Q4</c:v>
                </c:pt>
                <c:pt idx="104">
                  <c:v>2011:Q1</c:v>
                </c:pt>
                <c:pt idx="105">
                  <c:v>2011:Q2</c:v>
                </c:pt>
                <c:pt idx="106">
                  <c:v>2011:Q3</c:v>
                </c:pt>
                <c:pt idx="107">
                  <c:v>2011:Q4</c:v>
                </c:pt>
                <c:pt idx="108">
                  <c:v>2012:Q1</c:v>
                </c:pt>
                <c:pt idx="109">
                  <c:v>2012:Q2</c:v>
                </c:pt>
                <c:pt idx="110">
                  <c:v>2012:Q3</c:v>
                </c:pt>
                <c:pt idx="111">
                  <c:v>2012:Q4</c:v>
                </c:pt>
                <c:pt idx="112">
                  <c:v>2013:Q1</c:v>
                </c:pt>
                <c:pt idx="113">
                  <c:v>2013:Q2</c:v>
                </c:pt>
                <c:pt idx="114">
                  <c:v>2013:Q3</c:v>
                </c:pt>
                <c:pt idx="115">
                  <c:v>2013:Q4</c:v>
                </c:pt>
                <c:pt idx="116">
                  <c:v>2014:Q1</c:v>
                </c:pt>
                <c:pt idx="117">
                  <c:v>2014:Q2</c:v>
                </c:pt>
                <c:pt idx="118">
                  <c:v>2014:Q3</c:v>
                </c:pt>
                <c:pt idx="119">
                  <c:v>2014:Q4</c:v>
                </c:pt>
              </c:strCache>
            </c:strRef>
          </c:cat>
          <c:val>
            <c:numRef>
              <c:f>Sheet1!$L$4:$L$123</c:f>
              <c:numCache>
                <c:formatCode>0</c:formatCode>
                <c:ptCount val="1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2693504"/>
        <c:axId val="182693896"/>
      </c:barChart>
      <c:lineChart>
        <c:grouping val="standard"/>
        <c:varyColors val="0"/>
        <c:ser>
          <c:idx val="0"/>
          <c:order val="0"/>
          <c:tx>
            <c:strRef>
              <c:f>Sheet1!$K$3</c:f>
              <c:strCache>
                <c:ptCount val="1"/>
                <c:pt idx="0">
                  <c:v>Nonfinancial Corporations: Profit Margins (SA, 2009=100)</c:v>
                </c:pt>
              </c:strCache>
            </c:strRef>
          </c:tx>
          <c:marker>
            <c:symbol val="none"/>
          </c:marker>
          <c:cat>
            <c:strRef>
              <c:f>Sheet1!$J$4:$J$123</c:f>
              <c:strCache>
                <c:ptCount val="120"/>
                <c:pt idx="0">
                  <c:v>1985:Q1</c:v>
                </c:pt>
                <c:pt idx="1">
                  <c:v>1985:Q2</c:v>
                </c:pt>
                <c:pt idx="2">
                  <c:v>1985:Q3</c:v>
                </c:pt>
                <c:pt idx="3">
                  <c:v>1985:Q4</c:v>
                </c:pt>
                <c:pt idx="4">
                  <c:v>1986:Q1</c:v>
                </c:pt>
                <c:pt idx="5">
                  <c:v>1986:Q2</c:v>
                </c:pt>
                <c:pt idx="6">
                  <c:v>1986:Q3</c:v>
                </c:pt>
                <c:pt idx="7">
                  <c:v>1986:Q4</c:v>
                </c:pt>
                <c:pt idx="8">
                  <c:v>1987:Q1</c:v>
                </c:pt>
                <c:pt idx="9">
                  <c:v>1987:Q2</c:v>
                </c:pt>
                <c:pt idx="10">
                  <c:v>1987:Q3</c:v>
                </c:pt>
                <c:pt idx="11">
                  <c:v>1987:Q4</c:v>
                </c:pt>
                <c:pt idx="12">
                  <c:v>1988:Q1</c:v>
                </c:pt>
                <c:pt idx="13">
                  <c:v>1988:Q2</c:v>
                </c:pt>
                <c:pt idx="14">
                  <c:v>1988:Q3</c:v>
                </c:pt>
                <c:pt idx="15">
                  <c:v>1988:Q4</c:v>
                </c:pt>
                <c:pt idx="16">
                  <c:v>1989:Q1</c:v>
                </c:pt>
                <c:pt idx="17">
                  <c:v>1989:Q2</c:v>
                </c:pt>
                <c:pt idx="18">
                  <c:v>1989:Q3</c:v>
                </c:pt>
                <c:pt idx="19">
                  <c:v>1989:Q4</c:v>
                </c:pt>
                <c:pt idx="20">
                  <c:v>1990:Q1</c:v>
                </c:pt>
                <c:pt idx="21">
                  <c:v>1990:Q2</c:v>
                </c:pt>
                <c:pt idx="22">
                  <c:v>1990:Q3</c:v>
                </c:pt>
                <c:pt idx="23">
                  <c:v>1990:Q4</c:v>
                </c:pt>
                <c:pt idx="24">
                  <c:v>1991:Q1</c:v>
                </c:pt>
                <c:pt idx="25">
                  <c:v>1991:Q2</c:v>
                </c:pt>
                <c:pt idx="26">
                  <c:v>1991:Q3</c:v>
                </c:pt>
                <c:pt idx="27">
                  <c:v>1991:Q4</c:v>
                </c:pt>
                <c:pt idx="28">
                  <c:v>1992:Q1</c:v>
                </c:pt>
                <c:pt idx="29">
                  <c:v>1992:Q2</c:v>
                </c:pt>
                <c:pt idx="30">
                  <c:v>1992:Q3</c:v>
                </c:pt>
                <c:pt idx="31">
                  <c:v>1992:Q4</c:v>
                </c:pt>
                <c:pt idx="32">
                  <c:v>1993:Q1</c:v>
                </c:pt>
                <c:pt idx="33">
                  <c:v>1993:Q2</c:v>
                </c:pt>
                <c:pt idx="34">
                  <c:v>1993:Q3</c:v>
                </c:pt>
                <c:pt idx="35">
                  <c:v>1993:Q4</c:v>
                </c:pt>
                <c:pt idx="36">
                  <c:v>1994:Q1</c:v>
                </c:pt>
                <c:pt idx="37">
                  <c:v>1994:Q2</c:v>
                </c:pt>
                <c:pt idx="38">
                  <c:v>1994:Q3</c:v>
                </c:pt>
                <c:pt idx="39">
                  <c:v>1994:Q4</c:v>
                </c:pt>
                <c:pt idx="40">
                  <c:v>1995:Q1</c:v>
                </c:pt>
                <c:pt idx="41">
                  <c:v>1995:Q2</c:v>
                </c:pt>
                <c:pt idx="42">
                  <c:v>1995:Q3</c:v>
                </c:pt>
                <c:pt idx="43">
                  <c:v>1995:Q4</c:v>
                </c:pt>
                <c:pt idx="44">
                  <c:v>1996:Q1</c:v>
                </c:pt>
                <c:pt idx="45">
                  <c:v>1996:Q2</c:v>
                </c:pt>
                <c:pt idx="46">
                  <c:v>1996:Q3</c:v>
                </c:pt>
                <c:pt idx="47">
                  <c:v>1996:Q4</c:v>
                </c:pt>
                <c:pt idx="48">
                  <c:v>1997:Q1</c:v>
                </c:pt>
                <c:pt idx="49">
                  <c:v>1997:Q2</c:v>
                </c:pt>
                <c:pt idx="50">
                  <c:v>1997:Q3</c:v>
                </c:pt>
                <c:pt idx="51">
                  <c:v>1997:Q4</c:v>
                </c:pt>
                <c:pt idx="52">
                  <c:v>1998:Q1</c:v>
                </c:pt>
                <c:pt idx="53">
                  <c:v>1998:Q2</c:v>
                </c:pt>
                <c:pt idx="54">
                  <c:v>1998:Q3</c:v>
                </c:pt>
                <c:pt idx="55">
                  <c:v>1998:Q4</c:v>
                </c:pt>
                <c:pt idx="56">
                  <c:v>1999:Q1</c:v>
                </c:pt>
                <c:pt idx="57">
                  <c:v>1999:Q2</c:v>
                </c:pt>
                <c:pt idx="58">
                  <c:v>1999:Q3</c:v>
                </c:pt>
                <c:pt idx="59">
                  <c:v>1999:Q4</c:v>
                </c:pt>
                <c:pt idx="60">
                  <c:v>2000:Q1</c:v>
                </c:pt>
                <c:pt idx="61">
                  <c:v>2000:Q2</c:v>
                </c:pt>
                <c:pt idx="62">
                  <c:v>2000:Q3</c:v>
                </c:pt>
                <c:pt idx="63">
                  <c:v>2000:Q4</c:v>
                </c:pt>
                <c:pt idx="64">
                  <c:v>2001:Q1</c:v>
                </c:pt>
                <c:pt idx="65">
                  <c:v>2001:Q2</c:v>
                </c:pt>
                <c:pt idx="66">
                  <c:v>2001:Q3</c:v>
                </c:pt>
                <c:pt idx="67">
                  <c:v>2001:Q4</c:v>
                </c:pt>
                <c:pt idx="68">
                  <c:v>2002:Q1</c:v>
                </c:pt>
                <c:pt idx="69">
                  <c:v>2002:Q2</c:v>
                </c:pt>
                <c:pt idx="70">
                  <c:v>2002:Q3</c:v>
                </c:pt>
                <c:pt idx="71">
                  <c:v>2002:Q4</c:v>
                </c:pt>
                <c:pt idx="72">
                  <c:v>2003:Q1</c:v>
                </c:pt>
                <c:pt idx="73">
                  <c:v>2003:Q2</c:v>
                </c:pt>
                <c:pt idx="74">
                  <c:v>2003:Q3</c:v>
                </c:pt>
                <c:pt idx="75">
                  <c:v>2003:Q4</c:v>
                </c:pt>
                <c:pt idx="76">
                  <c:v>2004:Q1</c:v>
                </c:pt>
                <c:pt idx="77">
                  <c:v>2004:Q2</c:v>
                </c:pt>
                <c:pt idx="78">
                  <c:v>2004:Q3</c:v>
                </c:pt>
                <c:pt idx="79">
                  <c:v>2004:Q4</c:v>
                </c:pt>
                <c:pt idx="80">
                  <c:v>2005:Q1</c:v>
                </c:pt>
                <c:pt idx="81">
                  <c:v>2005:Q2</c:v>
                </c:pt>
                <c:pt idx="82">
                  <c:v>2005:Q3</c:v>
                </c:pt>
                <c:pt idx="83">
                  <c:v>2005:Q4</c:v>
                </c:pt>
                <c:pt idx="84">
                  <c:v>2006:Q1</c:v>
                </c:pt>
                <c:pt idx="85">
                  <c:v>2006:Q2</c:v>
                </c:pt>
                <c:pt idx="86">
                  <c:v>2006:Q3</c:v>
                </c:pt>
                <c:pt idx="87">
                  <c:v>2006:Q4</c:v>
                </c:pt>
                <c:pt idx="88">
                  <c:v>2007:Q1</c:v>
                </c:pt>
                <c:pt idx="89">
                  <c:v>2007:Q2</c:v>
                </c:pt>
                <c:pt idx="90">
                  <c:v>2007:Q3</c:v>
                </c:pt>
                <c:pt idx="91">
                  <c:v>2007:Q4</c:v>
                </c:pt>
                <c:pt idx="92">
                  <c:v>2008:Q1</c:v>
                </c:pt>
                <c:pt idx="93">
                  <c:v>2008:Q2</c:v>
                </c:pt>
                <c:pt idx="94">
                  <c:v>2008:Q3</c:v>
                </c:pt>
                <c:pt idx="95">
                  <c:v>2008:Q4</c:v>
                </c:pt>
                <c:pt idx="96">
                  <c:v>2009:Q1</c:v>
                </c:pt>
                <c:pt idx="97">
                  <c:v>2009:Q2</c:v>
                </c:pt>
                <c:pt idx="98">
                  <c:v>2009:Q3</c:v>
                </c:pt>
                <c:pt idx="99">
                  <c:v>2009:Q4</c:v>
                </c:pt>
                <c:pt idx="100">
                  <c:v>2010:Q1</c:v>
                </c:pt>
                <c:pt idx="101">
                  <c:v>2010:Q2</c:v>
                </c:pt>
                <c:pt idx="102">
                  <c:v>2010:Q3</c:v>
                </c:pt>
                <c:pt idx="103">
                  <c:v>2010:Q4</c:v>
                </c:pt>
                <c:pt idx="104">
                  <c:v>2011:Q1</c:v>
                </c:pt>
                <c:pt idx="105">
                  <c:v>2011:Q2</c:v>
                </c:pt>
                <c:pt idx="106">
                  <c:v>2011:Q3</c:v>
                </c:pt>
                <c:pt idx="107">
                  <c:v>2011:Q4</c:v>
                </c:pt>
                <c:pt idx="108">
                  <c:v>2012:Q1</c:v>
                </c:pt>
                <c:pt idx="109">
                  <c:v>2012:Q2</c:v>
                </c:pt>
                <c:pt idx="110">
                  <c:v>2012:Q3</c:v>
                </c:pt>
                <c:pt idx="111">
                  <c:v>2012:Q4</c:v>
                </c:pt>
                <c:pt idx="112">
                  <c:v>2013:Q1</c:v>
                </c:pt>
                <c:pt idx="113">
                  <c:v>2013:Q2</c:v>
                </c:pt>
                <c:pt idx="114">
                  <c:v>2013:Q3</c:v>
                </c:pt>
                <c:pt idx="115">
                  <c:v>2013:Q4</c:v>
                </c:pt>
                <c:pt idx="116">
                  <c:v>2014:Q1</c:v>
                </c:pt>
                <c:pt idx="117">
                  <c:v>2014:Q2</c:v>
                </c:pt>
                <c:pt idx="118">
                  <c:v>2014:Q3</c:v>
                </c:pt>
                <c:pt idx="119">
                  <c:v>2014:Q4</c:v>
                </c:pt>
              </c:strCache>
            </c:strRef>
          </c:cat>
          <c:val>
            <c:numRef>
              <c:f>Sheet1!$K$4:$K$123</c:f>
              <c:numCache>
                <c:formatCode>General</c:formatCode>
                <c:ptCount val="120"/>
                <c:pt idx="0">
                  <c:v>111.79944121422638</c:v>
                </c:pt>
                <c:pt idx="1">
                  <c:v>108.79936190705514</c:v>
                </c:pt>
                <c:pt idx="2">
                  <c:v>113.94877187711259</c:v>
                </c:pt>
                <c:pt idx="3">
                  <c:v>102.71005545673329</c:v>
                </c:pt>
                <c:pt idx="4">
                  <c:v>95.631046253372489</c:v>
                </c:pt>
                <c:pt idx="5">
                  <c:v>90.216745843230399</c:v>
                </c:pt>
                <c:pt idx="6">
                  <c:v>85.995503889726976</c:v>
                </c:pt>
                <c:pt idx="7">
                  <c:v>85.129952503171381</c:v>
                </c:pt>
                <c:pt idx="8">
                  <c:v>87.538096354471932</c:v>
                </c:pt>
                <c:pt idx="9">
                  <c:v>93.426914593710279</c:v>
                </c:pt>
                <c:pt idx="10">
                  <c:v>98.424475188757469</c:v>
                </c:pt>
                <c:pt idx="11">
                  <c:v>95.33015460193613</c:v>
                </c:pt>
                <c:pt idx="12">
                  <c:v>97.97850452498453</c:v>
                </c:pt>
                <c:pt idx="13">
                  <c:v>96.645801177613905</c:v>
                </c:pt>
                <c:pt idx="14">
                  <c:v>95.971192543952554</c:v>
                </c:pt>
                <c:pt idx="15">
                  <c:v>100.75861875193166</c:v>
                </c:pt>
                <c:pt idx="16">
                  <c:v>91.852750132418947</c:v>
                </c:pt>
                <c:pt idx="17">
                  <c:v>88.502035465397071</c:v>
                </c:pt>
                <c:pt idx="18">
                  <c:v>86.501577719851824</c:v>
                </c:pt>
                <c:pt idx="19">
                  <c:v>80.081950419995891</c:v>
                </c:pt>
                <c:pt idx="20">
                  <c:v>81.368297329064148</c:v>
                </c:pt>
                <c:pt idx="21">
                  <c:v>83.942591923812586</c:v>
                </c:pt>
                <c:pt idx="22">
                  <c:v>76.580622019104311</c:v>
                </c:pt>
                <c:pt idx="23">
                  <c:v>75.046068592488496</c:v>
                </c:pt>
                <c:pt idx="24">
                  <c:v>80.22182600031465</c:v>
                </c:pt>
                <c:pt idx="25">
                  <c:v>79.950018222523028</c:v>
                </c:pt>
                <c:pt idx="26">
                  <c:v>78.915202444614224</c:v>
                </c:pt>
                <c:pt idx="27">
                  <c:v>76.829677852695738</c:v>
                </c:pt>
                <c:pt idx="28">
                  <c:v>78.720876168827814</c:v>
                </c:pt>
                <c:pt idx="29">
                  <c:v>80.451707392276276</c:v>
                </c:pt>
                <c:pt idx="30">
                  <c:v>78.891077962285394</c:v>
                </c:pt>
                <c:pt idx="31">
                  <c:v>84.913146316030407</c:v>
                </c:pt>
                <c:pt idx="32">
                  <c:v>83.640340341605878</c:v>
                </c:pt>
                <c:pt idx="33">
                  <c:v>90.843403826787522</c:v>
                </c:pt>
                <c:pt idx="34">
                  <c:v>91.571873709501816</c:v>
                </c:pt>
                <c:pt idx="35">
                  <c:v>100.48656047784968</c:v>
                </c:pt>
                <c:pt idx="36">
                  <c:v>102.19551222416553</c:v>
                </c:pt>
                <c:pt idx="37">
                  <c:v>105.88635548242628</c:v>
                </c:pt>
                <c:pt idx="38">
                  <c:v>109.01472922588506</c:v>
                </c:pt>
                <c:pt idx="39">
                  <c:v>113.80638671132211</c:v>
                </c:pt>
                <c:pt idx="40">
                  <c:v>109.36578080816737</c:v>
                </c:pt>
                <c:pt idx="41">
                  <c:v>109.7956238304326</c:v>
                </c:pt>
                <c:pt idx="42">
                  <c:v>116.145826982869</c:v>
                </c:pt>
                <c:pt idx="43">
                  <c:v>116.37562301214948</c:v>
                </c:pt>
                <c:pt idx="44">
                  <c:v>119.84878505354517</c:v>
                </c:pt>
                <c:pt idx="45">
                  <c:v>120.41066614857809</c:v>
                </c:pt>
                <c:pt idx="46">
                  <c:v>120.1637267322873</c:v>
                </c:pt>
                <c:pt idx="47">
                  <c:v>121.87553219959612</c:v>
                </c:pt>
                <c:pt idx="48">
                  <c:v>122.42688856099271</c:v>
                </c:pt>
                <c:pt idx="49">
                  <c:v>121.93435914819433</c:v>
                </c:pt>
                <c:pt idx="50">
                  <c:v>126.18060507898903</c:v>
                </c:pt>
                <c:pt idx="51">
                  <c:v>121.18922708701012</c:v>
                </c:pt>
                <c:pt idx="52">
                  <c:v>110.59932937089178</c:v>
                </c:pt>
                <c:pt idx="53">
                  <c:v>110.07785728988824</c:v>
                </c:pt>
                <c:pt idx="54">
                  <c:v>111.7468788486151</c:v>
                </c:pt>
                <c:pt idx="55">
                  <c:v>105.04067980473695</c:v>
                </c:pt>
                <c:pt idx="56">
                  <c:v>106.92039442039443</c:v>
                </c:pt>
                <c:pt idx="57">
                  <c:v>105.17879457848697</c:v>
                </c:pt>
                <c:pt idx="58">
                  <c:v>98.276835140555008</c:v>
                </c:pt>
                <c:pt idx="59">
                  <c:v>93.77865252142189</c:v>
                </c:pt>
                <c:pt idx="60">
                  <c:v>89.221220311416218</c:v>
                </c:pt>
                <c:pt idx="61">
                  <c:v>87.670239821263038</c:v>
                </c:pt>
                <c:pt idx="62">
                  <c:v>81.929995023342897</c:v>
                </c:pt>
                <c:pt idx="63">
                  <c:v>74.082009517270777</c:v>
                </c:pt>
                <c:pt idx="64">
                  <c:v>70.14138227365298</c:v>
                </c:pt>
                <c:pt idx="65">
                  <c:v>70.74109608274442</c:v>
                </c:pt>
                <c:pt idx="66">
                  <c:v>68.122474717985853</c:v>
                </c:pt>
                <c:pt idx="67">
                  <c:v>57.700470177166508</c:v>
                </c:pt>
                <c:pt idx="68">
                  <c:v>73.959832029102472</c:v>
                </c:pt>
                <c:pt idx="69">
                  <c:v>78.235307895908008</c:v>
                </c:pt>
                <c:pt idx="70">
                  <c:v>80.992882977482211</c:v>
                </c:pt>
                <c:pt idx="71">
                  <c:v>89.749877960900989</c:v>
                </c:pt>
                <c:pt idx="72">
                  <c:v>91.615819996978246</c:v>
                </c:pt>
                <c:pt idx="73">
                  <c:v>95.692578319388019</c:v>
                </c:pt>
                <c:pt idx="74">
                  <c:v>99.685845799769837</c:v>
                </c:pt>
                <c:pt idx="75">
                  <c:v>102.18328593706998</c:v>
                </c:pt>
                <c:pt idx="76">
                  <c:v>111.75143046025487</c:v>
                </c:pt>
                <c:pt idx="77">
                  <c:v>116.39745361455336</c:v>
                </c:pt>
                <c:pt idx="78">
                  <c:v>119.59673049132948</c:v>
                </c:pt>
                <c:pt idx="79">
                  <c:v>116.39684051313652</c:v>
                </c:pt>
                <c:pt idx="80">
                  <c:v>122.19433449061279</c:v>
                </c:pt>
                <c:pt idx="81">
                  <c:v>128.70739338053681</c:v>
                </c:pt>
                <c:pt idx="82">
                  <c:v>122.01318662220434</c:v>
                </c:pt>
                <c:pt idx="83">
                  <c:v>136.1594531064674</c:v>
                </c:pt>
                <c:pt idx="84">
                  <c:v>137.86373504154679</c:v>
                </c:pt>
                <c:pt idx="85">
                  <c:v>136.94489456571242</c:v>
                </c:pt>
                <c:pt idx="86">
                  <c:v>145.86369436154845</c:v>
                </c:pt>
                <c:pt idx="87">
                  <c:v>134.30856683994759</c:v>
                </c:pt>
                <c:pt idx="88">
                  <c:v>127.99945880687731</c:v>
                </c:pt>
                <c:pt idx="89">
                  <c:v>129.25177113974397</c:v>
                </c:pt>
                <c:pt idx="90">
                  <c:v>114.95262186651185</c:v>
                </c:pt>
                <c:pt idx="91">
                  <c:v>112.91262236925606</c:v>
                </c:pt>
                <c:pt idx="92">
                  <c:v>104.41099409195994</c:v>
                </c:pt>
                <c:pt idx="93">
                  <c:v>104.44505826146559</c:v>
                </c:pt>
                <c:pt idx="94">
                  <c:v>117.74340770791076</c:v>
                </c:pt>
                <c:pt idx="95">
                  <c:v>101.95149906496954</c:v>
                </c:pt>
                <c:pt idx="96">
                  <c:v>96.989301069893003</c:v>
                </c:pt>
                <c:pt idx="97">
                  <c:v>92.018199739150347</c:v>
                </c:pt>
                <c:pt idx="98">
                  <c:v>97.844132696486312</c:v>
                </c:pt>
                <c:pt idx="99">
                  <c:v>112.82323911168173</c:v>
                </c:pt>
                <c:pt idx="100">
                  <c:v>123.83261476033476</c:v>
                </c:pt>
                <c:pt idx="101">
                  <c:v>126.36560004018689</c:v>
                </c:pt>
                <c:pt idx="102">
                  <c:v>136.64612351775708</c:v>
                </c:pt>
                <c:pt idx="103">
                  <c:v>131.77024240570648</c:v>
                </c:pt>
                <c:pt idx="104">
                  <c:v>118.64664324900343</c:v>
                </c:pt>
                <c:pt idx="105">
                  <c:v>131.66336982706281</c:v>
                </c:pt>
                <c:pt idx="106">
                  <c:v>133.89646831156264</c:v>
                </c:pt>
                <c:pt idx="107">
                  <c:v>138.27752598265218</c:v>
                </c:pt>
                <c:pt idx="108">
                  <c:v>136.8028009194154</c:v>
                </c:pt>
                <c:pt idx="109">
                  <c:v>141.35371052402635</c:v>
                </c:pt>
                <c:pt idx="110">
                  <c:v>138.68524631181853</c:v>
                </c:pt>
                <c:pt idx="111">
                  <c:v>139.59456999703016</c:v>
                </c:pt>
                <c:pt idx="112">
                  <c:v>138.83532329257667</c:v>
                </c:pt>
                <c:pt idx="113">
                  <c:v>141.6594070400827</c:v>
                </c:pt>
                <c:pt idx="114">
                  <c:v>140.29688320366569</c:v>
                </c:pt>
                <c:pt idx="115">
                  <c:v>138.88629053041512</c:v>
                </c:pt>
                <c:pt idx="116">
                  <c:v>128.25809280512448</c:v>
                </c:pt>
                <c:pt idx="117">
                  <c:v>140.72277490887001</c:v>
                </c:pt>
                <c:pt idx="118">
                  <c:v>142.1639704697732</c:v>
                </c:pt>
                <c:pt idx="119">
                  <c:v>142.42115777957477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694680"/>
        <c:axId val="182694288"/>
      </c:lineChart>
      <c:catAx>
        <c:axId val="182694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2694288"/>
        <c:crosses val="autoZero"/>
        <c:auto val="1"/>
        <c:lblAlgn val="ctr"/>
        <c:lblOffset val="100"/>
        <c:tickLblSkip val="8"/>
        <c:tickMarkSkip val="4"/>
        <c:noMultiLvlLbl val="0"/>
      </c:catAx>
      <c:valAx>
        <c:axId val="182694288"/>
        <c:scaling>
          <c:orientation val="minMax"/>
          <c:max val="160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2694680"/>
        <c:crosses val="autoZero"/>
        <c:crossBetween val="between"/>
      </c:valAx>
      <c:valAx>
        <c:axId val="1826938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crossAx val="182693504"/>
        <c:crosses val="max"/>
        <c:crossBetween val="between"/>
      </c:valAx>
      <c:catAx>
        <c:axId val="182693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2693896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 dirty="0"/>
              <a:t>Price of Capital Equipment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Sheet1!$H$3</c:f>
              <c:strCache>
                <c:ptCount val="1"/>
                <c:pt idx="0">
                  <c:v>Capital Equipment: Chain Price Index (SA, 2009=100)</c:v>
                </c:pt>
              </c:strCache>
            </c:strRef>
          </c:tx>
          <c:marker>
            <c:symbol val="none"/>
          </c:marker>
          <c:cat>
            <c:strRef>
              <c:f>Sheet1!$G$4:$G$84</c:f>
              <c:strCache>
                <c:ptCount val="81"/>
                <c:pt idx="0">
                  <c:v>1995:Q1</c:v>
                </c:pt>
                <c:pt idx="1">
                  <c:v>1995:Q2</c:v>
                </c:pt>
                <c:pt idx="2">
                  <c:v>1995:Q3</c:v>
                </c:pt>
                <c:pt idx="3">
                  <c:v>1995:Q4</c:v>
                </c:pt>
                <c:pt idx="4">
                  <c:v>1996:Q1</c:v>
                </c:pt>
                <c:pt idx="5">
                  <c:v>1996:Q2</c:v>
                </c:pt>
                <c:pt idx="6">
                  <c:v>1996:Q3</c:v>
                </c:pt>
                <c:pt idx="7">
                  <c:v>1996:Q4</c:v>
                </c:pt>
                <c:pt idx="8">
                  <c:v>1997:Q1</c:v>
                </c:pt>
                <c:pt idx="9">
                  <c:v>1997:Q2</c:v>
                </c:pt>
                <c:pt idx="10">
                  <c:v>1997:Q3</c:v>
                </c:pt>
                <c:pt idx="11">
                  <c:v>1997:Q4</c:v>
                </c:pt>
                <c:pt idx="12">
                  <c:v>1998:Q1</c:v>
                </c:pt>
                <c:pt idx="13">
                  <c:v>1998:Q2</c:v>
                </c:pt>
                <c:pt idx="14">
                  <c:v>1998:Q3</c:v>
                </c:pt>
                <c:pt idx="15">
                  <c:v>1998:Q4</c:v>
                </c:pt>
                <c:pt idx="16">
                  <c:v>1999:Q1</c:v>
                </c:pt>
                <c:pt idx="17">
                  <c:v>1999:Q2</c:v>
                </c:pt>
                <c:pt idx="18">
                  <c:v>1999:Q3</c:v>
                </c:pt>
                <c:pt idx="19">
                  <c:v>1999:Q4</c:v>
                </c:pt>
                <c:pt idx="20">
                  <c:v>2000:Q1</c:v>
                </c:pt>
                <c:pt idx="21">
                  <c:v>2000:Q2</c:v>
                </c:pt>
                <c:pt idx="22">
                  <c:v>2000:Q3</c:v>
                </c:pt>
                <c:pt idx="23">
                  <c:v>2000:Q4</c:v>
                </c:pt>
                <c:pt idx="24">
                  <c:v>2001:Q1</c:v>
                </c:pt>
                <c:pt idx="25">
                  <c:v>2001:Q2</c:v>
                </c:pt>
                <c:pt idx="26">
                  <c:v>2001:Q3</c:v>
                </c:pt>
                <c:pt idx="27">
                  <c:v>2001:Q4</c:v>
                </c:pt>
                <c:pt idx="28">
                  <c:v>2002:Q1</c:v>
                </c:pt>
                <c:pt idx="29">
                  <c:v>2002:Q2</c:v>
                </c:pt>
                <c:pt idx="30">
                  <c:v>2002:Q3</c:v>
                </c:pt>
                <c:pt idx="31">
                  <c:v>2002:Q4</c:v>
                </c:pt>
                <c:pt idx="32">
                  <c:v>2003:Q1</c:v>
                </c:pt>
                <c:pt idx="33">
                  <c:v>2003:Q2</c:v>
                </c:pt>
                <c:pt idx="34">
                  <c:v>2003:Q3</c:v>
                </c:pt>
                <c:pt idx="35">
                  <c:v>2003:Q4</c:v>
                </c:pt>
                <c:pt idx="36">
                  <c:v>2004:Q1</c:v>
                </c:pt>
                <c:pt idx="37">
                  <c:v>2004:Q2</c:v>
                </c:pt>
                <c:pt idx="38">
                  <c:v>2004:Q3</c:v>
                </c:pt>
                <c:pt idx="39">
                  <c:v>2004:Q4</c:v>
                </c:pt>
                <c:pt idx="40">
                  <c:v>2005:Q1</c:v>
                </c:pt>
                <c:pt idx="41">
                  <c:v>2005:Q2</c:v>
                </c:pt>
                <c:pt idx="42">
                  <c:v>2005:Q3</c:v>
                </c:pt>
                <c:pt idx="43">
                  <c:v>2005:Q4</c:v>
                </c:pt>
                <c:pt idx="44">
                  <c:v>2006:Q1</c:v>
                </c:pt>
                <c:pt idx="45">
                  <c:v>2006:Q2</c:v>
                </c:pt>
                <c:pt idx="46">
                  <c:v>2006:Q3</c:v>
                </c:pt>
                <c:pt idx="47">
                  <c:v>2006:Q4</c:v>
                </c:pt>
                <c:pt idx="48">
                  <c:v>2007:Q1</c:v>
                </c:pt>
                <c:pt idx="49">
                  <c:v>2007:Q2</c:v>
                </c:pt>
                <c:pt idx="50">
                  <c:v>2007:Q3</c:v>
                </c:pt>
                <c:pt idx="51">
                  <c:v>2007:Q4</c:v>
                </c:pt>
                <c:pt idx="52">
                  <c:v>2008:Q1</c:v>
                </c:pt>
                <c:pt idx="53">
                  <c:v>2008:Q2</c:v>
                </c:pt>
                <c:pt idx="54">
                  <c:v>2008:Q3</c:v>
                </c:pt>
                <c:pt idx="55">
                  <c:v>2008:Q4</c:v>
                </c:pt>
                <c:pt idx="56">
                  <c:v>2009:Q1</c:v>
                </c:pt>
                <c:pt idx="57">
                  <c:v>2009:Q2</c:v>
                </c:pt>
                <c:pt idx="58">
                  <c:v>2009:Q3</c:v>
                </c:pt>
                <c:pt idx="59">
                  <c:v>2009:Q4</c:v>
                </c:pt>
                <c:pt idx="60">
                  <c:v>2010:Q1</c:v>
                </c:pt>
                <c:pt idx="61">
                  <c:v>2010:Q2</c:v>
                </c:pt>
                <c:pt idx="62">
                  <c:v>2010:Q3</c:v>
                </c:pt>
                <c:pt idx="63">
                  <c:v>2010:Q4</c:v>
                </c:pt>
                <c:pt idx="64">
                  <c:v>2011:Q1</c:v>
                </c:pt>
                <c:pt idx="65">
                  <c:v>2011:Q2</c:v>
                </c:pt>
                <c:pt idx="66">
                  <c:v>2011:Q3</c:v>
                </c:pt>
                <c:pt idx="67">
                  <c:v>2011:Q4</c:v>
                </c:pt>
                <c:pt idx="68">
                  <c:v>2012:Q1</c:v>
                </c:pt>
                <c:pt idx="69">
                  <c:v>2012:Q2</c:v>
                </c:pt>
                <c:pt idx="70">
                  <c:v>2012:Q3</c:v>
                </c:pt>
                <c:pt idx="71">
                  <c:v>2012:Q4</c:v>
                </c:pt>
                <c:pt idx="72">
                  <c:v>2013:Q1</c:v>
                </c:pt>
                <c:pt idx="73">
                  <c:v>2013:Q2</c:v>
                </c:pt>
                <c:pt idx="74">
                  <c:v>2013:Q3</c:v>
                </c:pt>
                <c:pt idx="75">
                  <c:v>2013:Q4</c:v>
                </c:pt>
                <c:pt idx="76">
                  <c:v>2014:Q1</c:v>
                </c:pt>
                <c:pt idx="77">
                  <c:v>2014:Q2</c:v>
                </c:pt>
                <c:pt idx="78">
                  <c:v>2014:Q3</c:v>
                </c:pt>
                <c:pt idx="79">
                  <c:v>2014:Q4</c:v>
                </c:pt>
                <c:pt idx="80">
                  <c:v>2015:Q1</c:v>
                </c:pt>
              </c:strCache>
            </c:strRef>
          </c:cat>
          <c:val>
            <c:numRef>
              <c:f>Sheet1!$H$4:$H$84</c:f>
              <c:numCache>
                <c:formatCode>0.000</c:formatCode>
                <c:ptCount val="81"/>
                <c:pt idx="0">
                  <c:v>123.61499999999999</c:v>
                </c:pt>
                <c:pt idx="1">
                  <c:v>123.834</c:v>
                </c:pt>
                <c:pt idx="2">
                  <c:v>123.47799999999999</c:v>
                </c:pt>
                <c:pt idx="3">
                  <c:v>122.854</c:v>
                </c:pt>
                <c:pt idx="4">
                  <c:v>121.85599999999999</c:v>
                </c:pt>
                <c:pt idx="5">
                  <c:v>120.73399999999999</c:v>
                </c:pt>
                <c:pt idx="6">
                  <c:v>120.27200000000001</c:v>
                </c:pt>
                <c:pt idx="7">
                  <c:v>119.72</c:v>
                </c:pt>
                <c:pt idx="8">
                  <c:v>118.66500000000001</c:v>
                </c:pt>
                <c:pt idx="9">
                  <c:v>117.749</c:v>
                </c:pt>
                <c:pt idx="10">
                  <c:v>116.973</c:v>
                </c:pt>
                <c:pt idx="11">
                  <c:v>115.883</c:v>
                </c:pt>
                <c:pt idx="12">
                  <c:v>114.111</c:v>
                </c:pt>
                <c:pt idx="13">
                  <c:v>112.62</c:v>
                </c:pt>
                <c:pt idx="14">
                  <c:v>111.364</c:v>
                </c:pt>
                <c:pt idx="15">
                  <c:v>110.121</c:v>
                </c:pt>
                <c:pt idx="16">
                  <c:v>109.34699999999999</c:v>
                </c:pt>
                <c:pt idx="17">
                  <c:v>108.185</c:v>
                </c:pt>
                <c:pt idx="18">
                  <c:v>107.004</c:v>
                </c:pt>
                <c:pt idx="19">
                  <c:v>106.376</c:v>
                </c:pt>
                <c:pt idx="20">
                  <c:v>106.06399999999999</c:v>
                </c:pt>
                <c:pt idx="21">
                  <c:v>105.64100000000001</c:v>
                </c:pt>
                <c:pt idx="22">
                  <c:v>105.292</c:v>
                </c:pt>
                <c:pt idx="23">
                  <c:v>104.547</c:v>
                </c:pt>
                <c:pt idx="24">
                  <c:v>103.261</c:v>
                </c:pt>
                <c:pt idx="25">
                  <c:v>102.627</c:v>
                </c:pt>
                <c:pt idx="26">
                  <c:v>101.887</c:v>
                </c:pt>
                <c:pt idx="27">
                  <c:v>101.34399999999999</c:v>
                </c:pt>
                <c:pt idx="28">
                  <c:v>100.902</c:v>
                </c:pt>
                <c:pt idx="29">
                  <c:v>100.42700000000001</c:v>
                </c:pt>
                <c:pt idx="30">
                  <c:v>99.915000000000006</c:v>
                </c:pt>
                <c:pt idx="31">
                  <c:v>99.738</c:v>
                </c:pt>
                <c:pt idx="32">
                  <c:v>98.858999999999995</c:v>
                </c:pt>
                <c:pt idx="33">
                  <c:v>98.421000000000006</c:v>
                </c:pt>
                <c:pt idx="34">
                  <c:v>98.353999999999999</c:v>
                </c:pt>
                <c:pt idx="35">
                  <c:v>98.445999999999998</c:v>
                </c:pt>
                <c:pt idx="36">
                  <c:v>98.241</c:v>
                </c:pt>
                <c:pt idx="37">
                  <c:v>98.578999999999994</c:v>
                </c:pt>
                <c:pt idx="38">
                  <c:v>98.3</c:v>
                </c:pt>
                <c:pt idx="39">
                  <c:v>98.322000000000003</c:v>
                </c:pt>
                <c:pt idx="40">
                  <c:v>98.805999999999997</c:v>
                </c:pt>
                <c:pt idx="41">
                  <c:v>98.938000000000002</c:v>
                </c:pt>
                <c:pt idx="42">
                  <c:v>98.444000000000003</c:v>
                </c:pt>
                <c:pt idx="43">
                  <c:v>98.367999999999995</c:v>
                </c:pt>
                <c:pt idx="44">
                  <c:v>98.24</c:v>
                </c:pt>
                <c:pt idx="45">
                  <c:v>98.024000000000001</c:v>
                </c:pt>
                <c:pt idx="46">
                  <c:v>98.326999999999998</c:v>
                </c:pt>
                <c:pt idx="47">
                  <c:v>98.674999999999997</c:v>
                </c:pt>
                <c:pt idx="48">
                  <c:v>98.974999999999994</c:v>
                </c:pt>
                <c:pt idx="49">
                  <c:v>99.111000000000004</c:v>
                </c:pt>
                <c:pt idx="50">
                  <c:v>98.515000000000001</c:v>
                </c:pt>
                <c:pt idx="51">
                  <c:v>97.805000000000007</c:v>
                </c:pt>
                <c:pt idx="52">
                  <c:v>97.644999999999996</c:v>
                </c:pt>
                <c:pt idx="53">
                  <c:v>97.644999999999996</c:v>
                </c:pt>
                <c:pt idx="54">
                  <c:v>98.793000000000006</c:v>
                </c:pt>
                <c:pt idx="55">
                  <c:v>100.682</c:v>
                </c:pt>
                <c:pt idx="56">
                  <c:v>100.739</c:v>
                </c:pt>
                <c:pt idx="57">
                  <c:v>100.43300000000001</c:v>
                </c:pt>
                <c:pt idx="58">
                  <c:v>99.897000000000006</c:v>
                </c:pt>
                <c:pt idx="59">
                  <c:v>98.930999999999997</c:v>
                </c:pt>
                <c:pt idx="60">
                  <c:v>97.875</c:v>
                </c:pt>
                <c:pt idx="61">
                  <c:v>97.816999999999993</c:v>
                </c:pt>
                <c:pt idx="62">
                  <c:v>98.049000000000007</c:v>
                </c:pt>
                <c:pt idx="63">
                  <c:v>98.293000000000006</c:v>
                </c:pt>
                <c:pt idx="64">
                  <c:v>98.486000000000004</c:v>
                </c:pt>
                <c:pt idx="65">
                  <c:v>98.832999999999998</c:v>
                </c:pt>
                <c:pt idx="66">
                  <c:v>98.941000000000003</c:v>
                </c:pt>
                <c:pt idx="67">
                  <c:v>99.173000000000002</c:v>
                </c:pt>
                <c:pt idx="68">
                  <c:v>99.578999999999994</c:v>
                </c:pt>
                <c:pt idx="69">
                  <c:v>99.585999999999999</c:v>
                </c:pt>
                <c:pt idx="70">
                  <c:v>99.878</c:v>
                </c:pt>
                <c:pt idx="71">
                  <c:v>100.267</c:v>
                </c:pt>
                <c:pt idx="72">
                  <c:v>100.196</c:v>
                </c:pt>
                <c:pt idx="73">
                  <c:v>100.23099999999999</c:v>
                </c:pt>
                <c:pt idx="74">
                  <c:v>100.339</c:v>
                </c:pt>
                <c:pt idx="75">
                  <c:v>100.28700000000001</c:v>
                </c:pt>
                <c:pt idx="76">
                  <c:v>100.477</c:v>
                </c:pt>
                <c:pt idx="77">
                  <c:v>100.754</c:v>
                </c:pt>
                <c:pt idx="78">
                  <c:v>101.02500000000001</c:v>
                </c:pt>
                <c:pt idx="79">
                  <c:v>101.334</c:v>
                </c:pt>
                <c:pt idx="80">
                  <c:v>101.64700000000001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692720"/>
        <c:axId val="182692328"/>
      </c:lineChart>
      <c:catAx>
        <c:axId val="182692720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crossAx val="182692328"/>
        <c:crosses val="autoZero"/>
        <c:auto val="1"/>
        <c:lblAlgn val="ctr"/>
        <c:lblOffset val="100"/>
        <c:tickLblSkip val="8"/>
        <c:noMultiLvlLbl val="0"/>
      </c:catAx>
      <c:valAx>
        <c:axId val="182692328"/>
        <c:scaling>
          <c:orientation val="minMax"/>
          <c:max val="130"/>
          <c:min val="90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26927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 i="0" baseline="0">
                <a:effectLst/>
              </a:rPr>
              <a:t>2015 GDP Growth Forecast:</a:t>
            </a:r>
            <a:endParaRPr lang="en-US" sz="1400" b="0">
              <a:effectLst/>
            </a:endParaRPr>
          </a:p>
          <a:p>
            <a:pPr>
              <a:defRPr/>
            </a:pPr>
            <a:r>
              <a:rPr lang="en-US" sz="1200" b="0" i="0" baseline="0">
                <a:effectLst/>
              </a:rPr>
              <a:t>Survey of Professional Forecasters, Nov. 2014</a:t>
            </a:r>
            <a:endParaRPr lang="en-US" sz="1200" b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Predicted</c:v>
                </c:pt>
              </c:strCache>
            </c:strRef>
          </c:tx>
          <c:spPr>
            <a:pattFill prst="pct50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Sheet1!$B$5:$B$8</c:f>
              <c:strCache>
                <c:ptCount val="4"/>
                <c:pt idx="0">
                  <c:v>2015:Q1</c:v>
                </c:pt>
                <c:pt idx="1">
                  <c:v>2015:Q2</c:v>
                </c:pt>
                <c:pt idx="2">
                  <c:v>2015:Q3</c:v>
                </c:pt>
                <c:pt idx="3">
                  <c:v>2015:Q4</c:v>
                </c:pt>
              </c:strCache>
            </c:strRef>
          </c:cat>
          <c:val>
            <c:numRef>
              <c:f>Sheet1!$C$5:$C$8</c:f>
              <c:numCache>
                <c:formatCode>General</c:formatCode>
                <c:ptCount val="4"/>
                <c:pt idx="0">
                  <c:v>2.8</c:v>
                </c:pt>
                <c:pt idx="1">
                  <c:v>3.1</c:v>
                </c:pt>
                <c:pt idx="2">
                  <c:v>2.8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Sheet1!$B$5:$B$8</c:f>
              <c:strCache>
                <c:ptCount val="4"/>
                <c:pt idx="0">
                  <c:v>2015:Q1</c:v>
                </c:pt>
                <c:pt idx="1">
                  <c:v>2015:Q2</c:v>
                </c:pt>
                <c:pt idx="2">
                  <c:v>2015:Q3</c:v>
                </c:pt>
                <c:pt idx="3">
                  <c:v>2015:Q4</c:v>
                </c:pt>
              </c:strCache>
            </c:strRef>
          </c:cat>
          <c:val>
            <c:numRef>
              <c:f>Sheet1!$D$5:$D$8</c:f>
              <c:numCache>
                <c:formatCode>0.0</c:formatCode>
                <c:ptCount val="4"/>
                <c:pt idx="0" formatCode="General">
                  <c:v>-0.74905120650677892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82691544"/>
        <c:axId val="182691152"/>
      </c:barChart>
      <c:catAx>
        <c:axId val="182691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2691152"/>
        <c:crosses val="autoZero"/>
        <c:auto val="1"/>
        <c:lblAlgn val="ctr"/>
        <c:lblOffset val="100"/>
        <c:noMultiLvlLbl val="0"/>
      </c:catAx>
      <c:valAx>
        <c:axId val="1826911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26915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 i="0" baseline="0">
                <a:effectLst/>
              </a:rPr>
              <a:t>2015 Unemployment Rate Forecast:</a:t>
            </a:r>
            <a:endParaRPr lang="en-US" sz="1400" b="0">
              <a:effectLst/>
            </a:endParaRPr>
          </a:p>
          <a:p>
            <a:pPr>
              <a:defRPr/>
            </a:pPr>
            <a:r>
              <a:rPr lang="en-US" sz="1200" b="0" i="0" baseline="0">
                <a:effectLst/>
              </a:rPr>
              <a:t>Survey of Professional Forecasters, Nov. 2014</a:t>
            </a:r>
            <a:endParaRPr lang="en-US" sz="1200" b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Sheet1!$C$15</c:f>
              <c:strCache>
                <c:ptCount val="1"/>
                <c:pt idx="0">
                  <c:v>Predicted</c:v>
                </c:pt>
              </c:strCache>
            </c:strRef>
          </c:tx>
          <c:spPr>
            <a:pattFill prst="pct50">
              <a:fgClr>
                <a:schemeClr val="bg2">
                  <a:lumMod val="50000"/>
                </a:schemeClr>
              </a:fgClr>
              <a:bgClr>
                <a:schemeClr val="bg1"/>
              </a:bgClr>
            </a:pattFill>
          </c:spPr>
          <c:invertIfNegative val="0"/>
          <c:cat>
            <c:strRef>
              <c:f>Sheet1!$B$16:$B$19</c:f>
              <c:strCache>
                <c:ptCount val="4"/>
                <c:pt idx="0">
                  <c:v>2015:Q1</c:v>
                </c:pt>
                <c:pt idx="1">
                  <c:v>2015:Q2</c:v>
                </c:pt>
                <c:pt idx="2">
                  <c:v>2015:Q3</c:v>
                </c:pt>
                <c:pt idx="3">
                  <c:v>2015:Q4</c:v>
                </c:pt>
              </c:strCache>
            </c:strRef>
          </c:cat>
          <c:val>
            <c:numRef>
              <c:f>Sheet1!$C$16:$C$19</c:f>
              <c:numCache>
                <c:formatCode>General</c:formatCode>
                <c:ptCount val="4"/>
                <c:pt idx="0">
                  <c:v>5.8</c:v>
                </c:pt>
                <c:pt idx="1">
                  <c:v>5.7</c:v>
                </c:pt>
                <c:pt idx="2">
                  <c:v>5.6</c:v>
                </c:pt>
                <c:pt idx="3">
                  <c:v>5.5</c:v>
                </c:pt>
              </c:numCache>
            </c:numRef>
          </c:val>
        </c:ser>
        <c:ser>
          <c:idx val="1"/>
          <c:order val="1"/>
          <c:tx>
            <c:strRef>
              <c:f>Sheet1!$D$15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Sheet1!$B$16:$B$19</c:f>
              <c:strCache>
                <c:ptCount val="4"/>
                <c:pt idx="0">
                  <c:v>2015:Q1</c:v>
                </c:pt>
                <c:pt idx="1">
                  <c:v>2015:Q2</c:v>
                </c:pt>
                <c:pt idx="2">
                  <c:v>2015:Q3</c:v>
                </c:pt>
                <c:pt idx="3">
                  <c:v>2015:Q4</c:v>
                </c:pt>
              </c:strCache>
            </c:strRef>
          </c:cat>
          <c:val>
            <c:numRef>
              <c:f>Sheet1!$D$16:$D$19</c:f>
              <c:numCache>
                <c:formatCode>General</c:formatCode>
                <c:ptCount val="4"/>
                <c:pt idx="0">
                  <c:v>5.6</c:v>
                </c:pt>
                <c:pt idx="1">
                  <c:v>5.4</c:v>
                </c:pt>
                <c:pt idx="2" formatCode="0.0">
                  <c:v>#N/A</c:v>
                </c:pt>
                <c:pt idx="3" formatCode="0.0">
                  <c:v>#N/A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82690368"/>
        <c:axId val="182689976"/>
      </c:barChart>
      <c:catAx>
        <c:axId val="182690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2689976"/>
        <c:crosses val="autoZero"/>
        <c:auto val="1"/>
        <c:lblAlgn val="ctr"/>
        <c:lblOffset val="100"/>
        <c:noMultiLvlLbl val="0"/>
      </c:catAx>
      <c:valAx>
        <c:axId val="182689976"/>
        <c:scaling>
          <c:orientation val="minMax"/>
          <c:max val="6"/>
          <c:min val="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2690368"/>
        <c:crosses val="autoZero"/>
        <c:crossBetween val="between"/>
        <c:majorUnit val="0.25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0.00868</cdr:y>
    </cdr:from>
    <cdr:to>
      <cdr:x>0.99375</cdr:x>
      <cdr:y>0.19965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4762" y="23813"/>
          <a:ext cx="454342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Blue Chip forecast of the </a:t>
          </a:r>
          <a:r>
            <a:rPr lang="en-US" sz="14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Equilibrium Unemployment Rate</a:t>
          </a:r>
          <a:r>
            <a:rPr lang="en-US" sz="2000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</a:t>
          </a:r>
          <a:endParaRPr lang="en-US" sz="2000" dirty="0">
            <a:solidFill>
              <a:schemeClr val="tx1"/>
            </a:soli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0.13021</cdr:x>
      <cdr:y>0.07465</cdr:y>
    </cdr:from>
    <cdr:to>
      <cdr:x>0.94479</cdr:x>
      <cdr:y>0.17188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5313" y="204788"/>
          <a:ext cx="37242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>
              <a:effectLst/>
              <a:latin typeface="+mn-lt"/>
              <a:ea typeface="+mn-ea"/>
              <a:cs typeface="+mn-cs"/>
            </a:rPr>
            <a:t>Neutral policy rate = Neutral real policy rate + Inflation target</a:t>
          </a:r>
          <a:endParaRPr lang="en-US" sz="1100"/>
        </a:p>
      </cdr:txBody>
    </cdr:sp>
  </cdr:relSizeAnchor>
  <cdr:relSizeAnchor xmlns:cdr="http://schemas.openxmlformats.org/drawingml/2006/chartDrawing">
    <cdr:from>
      <cdr:x>0.35</cdr:x>
      <cdr:y>0.53571</cdr:y>
    </cdr:from>
    <cdr:to>
      <cdr:x>0.41667</cdr:x>
      <cdr:y>0.67857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00200" y="1143000"/>
          <a:ext cx="304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=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0.63333</cdr:x>
      <cdr:y>0.53571</cdr:y>
    </cdr:from>
    <cdr:to>
      <cdr:x>0.7</cdr:x>
      <cdr:y>0.67857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895600" y="1143000"/>
          <a:ext cx="304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/>
            <a:t>+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90970-1332-4D09-A4B2-93EFBA133078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90CF5-7D0A-4085-834D-1D499B195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AD2C-EDD3-42FC-BA00-34B7EDB1F050}" type="datetime1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5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1F8D-075F-4B33-98DF-D381CCA56320}" type="datetime1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6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DC91-7E87-4769-B4A5-DF658B313EBB}" type="datetime1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7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0CE5-A9FC-438D-A1DE-B2AE45836387}" type="datetime1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0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55E5-5173-47E4-9D62-08417D3CA9EC}" type="datetime1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2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0F0-029D-440D-BF11-43270FCDD4F7}" type="datetime1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7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AECC-B2F3-40FA-BD7A-7CAAD2A61E0A}" type="datetime1">
              <a:rPr lang="en-US" smtClean="0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1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D72F-FDB2-45AA-BE76-5161FAA46949}" type="datetime1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7626-0403-4B19-B167-FDEB9D9D96C3}" type="datetime1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9925-C4C9-4064-8B6C-C9FF5A56B342}" type="datetime1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7E73-F518-4B2F-967A-332983291FA4}" type="datetime1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3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E8573-4F21-43DA-9E43-7E0356C29D27}" type="datetime1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2325-5302-4427-9254-837C13C7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3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161871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 smtClean="0"/>
              <a:t>Challenges for Monetary Policy Normalization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858869"/>
            <a:ext cx="6629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EAST COAST IDEAS Investor Conference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June 3, 2015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Giovanni Olivei</a:t>
            </a:r>
            <a:br>
              <a:rPr lang="en-US" sz="1600" dirty="0" smtClean="0"/>
            </a:br>
            <a:r>
              <a:rPr lang="en-US" sz="1600" dirty="0" smtClean="0"/>
              <a:t>Vice President and Economist, Research Department</a:t>
            </a:r>
            <a:br>
              <a:rPr lang="en-US" sz="1600" dirty="0" smtClean="0"/>
            </a:br>
            <a:r>
              <a:rPr lang="en-US" sz="1600" dirty="0" smtClean="0"/>
              <a:t>Federal Reserve Bank of Boston *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638800"/>
            <a:ext cx="807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*"/>
            </a:pPr>
            <a:r>
              <a:rPr lang="en-US" sz="1400" dirty="0" smtClean="0"/>
              <a:t>The </a:t>
            </a:r>
            <a:r>
              <a:rPr lang="en-US" sz="1400" dirty="0"/>
              <a:t>views expressed in this </a:t>
            </a:r>
            <a:r>
              <a:rPr lang="en-US" sz="1400" dirty="0" smtClean="0"/>
              <a:t>talk are solely the responsibility of the presenter and should not be interpreted as reflecting the </a:t>
            </a:r>
            <a:r>
              <a:rPr lang="en-US" sz="1400" dirty="0"/>
              <a:t>views of the Federal </a:t>
            </a:r>
            <a:r>
              <a:rPr lang="en-US" sz="1400" dirty="0" smtClean="0"/>
              <a:t>Reserve Bank </a:t>
            </a:r>
            <a:r>
              <a:rPr lang="en-US" sz="1400" dirty="0"/>
              <a:t>of Boston or the </a:t>
            </a:r>
            <a:r>
              <a:rPr lang="en-US" sz="1400" dirty="0" smtClean="0"/>
              <a:t>Board of Governors of the Federal </a:t>
            </a:r>
            <a:r>
              <a:rPr lang="en-US" sz="1400" dirty="0"/>
              <a:t>Reserve System.</a:t>
            </a:r>
          </a:p>
        </p:txBody>
      </p:sp>
    </p:spTree>
    <p:extLst>
      <p:ext uri="{BB962C8B-B14F-4D97-AF65-F5344CB8AC3E}">
        <p14:creationId xmlns:p14="http://schemas.microsoft.com/office/powerpoint/2010/main" val="5749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351373"/>
              </p:ext>
            </p:extLst>
          </p:nvPr>
        </p:nvGraphicFramePr>
        <p:xfrm>
          <a:off x="457200" y="1371599"/>
          <a:ext cx="8001000" cy="50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/>
              <a:t>2</a:t>
            </a:r>
            <a:r>
              <a:rPr lang="en-US" dirty="0" smtClean="0"/>
              <a:t>.  The Outlook: The Dollar and Import Prices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1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11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3.  Variables’ Uncertainty: The Equilibrium Rate of Unemployment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684216"/>
              </p:ext>
            </p:extLst>
          </p:nvPr>
        </p:nvGraphicFramePr>
        <p:xfrm>
          <a:off x="457200" y="1676400"/>
          <a:ext cx="8077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801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12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3. Variables’ Uncertainty: The Equilibrium Rate of Unemployment (cont.)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231017"/>
              </p:ext>
            </p:extLst>
          </p:nvPr>
        </p:nvGraphicFramePr>
        <p:xfrm>
          <a:off x="571500" y="1524000"/>
          <a:ext cx="8001000" cy="4407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74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13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3. Variables’ Uncertainty: The Equilibrium Rate of Unemployment (cont.)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Assume potential GDP growth over the period 2008-2014 was 1¾ % on average.</a:t>
            </a:r>
            <a:br>
              <a:rPr lang="en-US" dirty="0" smtClean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Then in order to square the unemployment rate fluctuations over this period with </a:t>
            </a:r>
            <a:r>
              <a:rPr lang="en-US" dirty="0" err="1" smtClean="0"/>
              <a:t>Okun’s</a:t>
            </a:r>
            <a:r>
              <a:rPr lang="en-US" dirty="0" smtClean="0"/>
              <a:t> Law, the equilibrium rate of the unemployment rate must have dropped by about 100 basis points. 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the equilibrium unemployment rate in 2007 was about 5%, this would imply that the current equilibrium unemployment rate is approximately 4%.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14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3. Variables’ Uncertainty: The Neutral Policy Rate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9596" y="1219200"/>
            <a:ext cx="85344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Neutral Policy Rate</a:t>
            </a:r>
            <a:r>
              <a:rPr lang="en-US" dirty="0" smtClean="0"/>
              <a:t>:  It </a:t>
            </a:r>
            <a:r>
              <a:rPr lang="en-US" dirty="0"/>
              <a:t>is the short-term policy rate (federal funds rate) consistent </a:t>
            </a:r>
            <a:r>
              <a:rPr lang="en-US" dirty="0" smtClean="0"/>
              <a:t>with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Full employment;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Inflation </a:t>
            </a:r>
            <a:r>
              <a:rPr lang="en-US" dirty="0"/>
              <a:t>equal to target (2 percent</a:t>
            </a:r>
            <a:r>
              <a:rPr lang="en-US" dirty="0" smtClean="0"/>
              <a:t>);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Inflation </a:t>
            </a:r>
            <a:r>
              <a:rPr lang="en-US" dirty="0"/>
              <a:t>expectations that are anchored to the inflation target</a:t>
            </a:r>
            <a:r>
              <a:rPr lang="en-US" dirty="0" smtClean="0"/>
              <a:t>.</a:t>
            </a: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neutral policy rate is given by</a:t>
            </a:r>
            <a:r>
              <a:rPr lang="en-US" dirty="0" smtClean="0"/>
              <a:t>:</a:t>
            </a:r>
          </a:p>
          <a:p>
            <a:r>
              <a:rPr lang="en-US" dirty="0" smtClean="0"/>
              <a:t>	Neutral </a:t>
            </a:r>
            <a:r>
              <a:rPr lang="en-US" dirty="0"/>
              <a:t>policy rate = Neutral real policy rate + Inflation </a:t>
            </a:r>
            <a:r>
              <a:rPr lang="en-US" dirty="0" smtClean="0"/>
              <a:t>target.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With </a:t>
            </a:r>
            <a:r>
              <a:rPr lang="en-US" dirty="0"/>
              <a:t>a constant inflation target, fluctuations in the neutral policy rate are </a:t>
            </a:r>
            <a:r>
              <a:rPr lang="en-US" dirty="0" smtClean="0"/>
              <a:t>caused </a:t>
            </a:r>
            <a:r>
              <a:rPr lang="en-US" dirty="0"/>
              <a:t>by fluctuations in the neutral real policy rate.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001640"/>
              </p:ext>
            </p:extLst>
          </p:nvPr>
        </p:nvGraphicFramePr>
        <p:xfrm>
          <a:off x="1981200" y="3429000"/>
          <a:ext cx="45720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42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15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3. Variables’ Uncertainty: The Neutral Policy Rate (cont.)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1997839"/>
            <a:ext cx="7543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Over the period 1997 to 2008, the neutral policy rate is estimated to have been 4 percent on average.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With </a:t>
            </a:r>
            <a:r>
              <a:rPr lang="en-US" dirty="0"/>
              <a:t>an inflation target of </a:t>
            </a:r>
            <a:r>
              <a:rPr lang="en-US" dirty="0" smtClean="0"/>
              <a:t>2 percent, </a:t>
            </a:r>
            <a:r>
              <a:rPr lang="en-US" dirty="0"/>
              <a:t>this means that the neutral real policy rate was 2 </a:t>
            </a:r>
            <a:r>
              <a:rPr lang="en-US" dirty="0" smtClean="0"/>
              <a:t>percent on average. 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Are </a:t>
            </a:r>
            <a:r>
              <a:rPr lang="en-US" dirty="0"/>
              <a:t>there reasons </a:t>
            </a:r>
            <a:r>
              <a:rPr lang="en-US" dirty="0" smtClean="0"/>
              <a:t>to think that the </a:t>
            </a:r>
            <a:r>
              <a:rPr lang="en-US" dirty="0"/>
              <a:t>neutral real policy rate </a:t>
            </a:r>
            <a:r>
              <a:rPr lang="en-US" dirty="0" smtClean="0"/>
              <a:t>has </a:t>
            </a:r>
            <a:r>
              <a:rPr lang="en-US" dirty="0"/>
              <a:t>declined recently?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8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16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3. Variables’ Uncertainty: The Neutral Policy Rate (cont.)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4963" y="1219200"/>
            <a:ext cx="8153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Potential reasons </a:t>
            </a:r>
            <a:r>
              <a:rPr lang="en-US" dirty="0"/>
              <a:t>for a lower neutral real policy rate than the one prevailing before the </a:t>
            </a:r>
            <a:r>
              <a:rPr lang="en-US" dirty="0" smtClean="0"/>
              <a:t>crisis:</a:t>
            </a:r>
          </a:p>
          <a:p>
            <a:endParaRPr lang="en-US" dirty="0"/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Decrease </a:t>
            </a:r>
            <a:r>
              <a:rPr lang="en-US" dirty="0"/>
              <a:t>in investment profitability. This decrease could be due </a:t>
            </a:r>
            <a:r>
              <a:rPr lang="en-US" dirty="0" smtClean="0"/>
              <a:t>to:</a:t>
            </a:r>
          </a:p>
          <a:p>
            <a:pPr marL="857250" lvl="1" indent="-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Lower </a:t>
            </a:r>
            <a:r>
              <a:rPr lang="en-US" dirty="0"/>
              <a:t>productivity </a:t>
            </a:r>
            <a:r>
              <a:rPr lang="en-US" dirty="0" smtClean="0"/>
              <a:t>growth,</a:t>
            </a:r>
          </a:p>
          <a:p>
            <a:pPr marL="857250" lvl="1" indent="-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Lower </a:t>
            </a:r>
            <a:r>
              <a:rPr lang="en-US" dirty="0"/>
              <a:t>growth in labor </a:t>
            </a:r>
            <a:r>
              <a:rPr lang="en-US" dirty="0" smtClean="0"/>
              <a:t>force.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These </a:t>
            </a:r>
            <a:r>
              <a:rPr lang="en-US" dirty="0"/>
              <a:t>factors </a:t>
            </a:r>
            <a:r>
              <a:rPr lang="en-US" dirty="0" smtClean="0"/>
              <a:t>could be common to many developed countries.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Increase </a:t>
            </a:r>
            <a:r>
              <a:rPr lang="en-US" dirty="0"/>
              <a:t>in savings. The increase could be due </a:t>
            </a:r>
            <a:r>
              <a:rPr lang="en-US" dirty="0" smtClean="0"/>
              <a:t>to:</a:t>
            </a:r>
            <a:endParaRPr lang="en-US" dirty="0"/>
          </a:p>
          <a:p>
            <a:pPr marL="857250" lvl="1" indent="-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Tighter </a:t>
            </a:r>
            <a:r>
              <a:rPr lang="en-US" dirty="0"/>
              <a:t>fiscal policy, </a:t>
            </a:r>
            <a:endParaRPr lang="en-US" dirty="0" smtClean="0"/>
          </a:p>
          <a:p>
            <a:pPr marL="857250" lvl="1" indent="-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Higher </a:t>
            </a:r>
            <a:r>
              <a:rPr lang="en-US" dirty="0"/>
              <a:t>precautionary </a:t>
            </a:r>
            <a:r>
              <a:rPr lang="en-US" dirty="0" smtClean="0"/>
              <a:t>savings,</a:t>
            </a:r>
          </a:p>
          <a:p>
            <a:pPr marL="857250" lvl="1" indent="-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Demographics</a:t>
            </a:r>
            <a:r>
              <a:rPr lang="en-US" dirty="0"/>
              <a:t>.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Again</a:t>
            </a:r>
            <a:r>
              <a:rPr lang="en-US" dirty="0"/>
              <a:t>, these factors may </a:t>
            </a:r>
            <a:r>
              <a:rPr lang="en-US" dirty="0" smtClean="0"/>
              <a:t>be shared in much of the world.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8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1295400"/>
            <a:ext cx="762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Conclusions: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Several challenges and uncertainties, which have different implications for the conduct of monetary policy going forward. 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However, many of the uncertainties are consistent with a cautious approach to removing policy accommodation.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There is uncertainty about the costs of being too accommodative for too long.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The inflation costs, if inflation expectations remain well anchored, should be relatively small.</a:t>
            </a:r>
            <a:br>
              <a:rPr lang="en-US" dirty="0" smtClean="0"/>
            </a:br>
            <a:endParaRPr lang="en-US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More difficult to quantify at this point are the potential costs to financial stability. 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95400"/>
            <a:ext cx="762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types of challenges: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Response of market interest rates after liftoff from the zero-lower-bound.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Uncertainty about the economic outlook.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Uncertainty about some important variables for monetary policy: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- Equilibrium rate of unemployment;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- ‘Neutral’ value of the federal funds rate.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1.  Administered vs. Market Interest Rates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547335"/>
              </p:ext>
            </p:extLst>
          </p:nvPr>
        </p:nvGraphicFramePr>
        <p:xfrm>
          <a:off x="237522" y="1447799"/>
          <a:ext cx="8668956" cy="5128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/>
              <a:t>2</a:t>
            </a:r>
            <a:r>
              <a:rPr lang="en-US" dirty="0" smtClean="0"/>
              <a:t>.  The Outlook: GDP and Consumption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568240"/>
              </p:ext>
            </p:extLst>
          </p:nvPr>
        </p:nvGraphicFramePr>
        <p:xfrm>
          <a:off x="236904" y="1295399"/>
          <a:ext cx="8670192" cy="5278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0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5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/>
              <a:t>2</a:t>
            </a:r>
            <a:r>
              <a:rPr lang="en-US" dirty="0" smtClean="0"/>
              <a:t>.  The Outlook: GDP and Consumption (cont.)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467717"/>
              </p:ext>
            </p:extLst>
          </p:nvPr>
        </p:nvGraphicFramePr>
        <p:xfrm>
          <a:off x="237522" y="1219199"/>
          <a:ext cx="8668956" cy="5356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4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29591"/>
              </p:ext>
            </p:extLst>
          </p:nvPr>
        </p:nvGraphicFramePr>
        <p:xfrm>
          <a:off x="237522" y="1600199"/>
          <a:ext cx="4105878" cy="487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15474"/>
              </p:ext>
            </p:extLst>
          </p:nvPr>
        </p:nvGraphicFramePr>
        <p:xfrm>
          <a:off x="4572000" y="1447800"/>
          <a:ext cx="4410678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/>
              <a:t>2</a:t>
            </a:r>
            <a:r>
              <a:rPr lang="en-US" dirty="0" smtClean="0"/>
              <a:t>.  The Outlook: Capital Expenditures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23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981645"/>
              </p:ext>
            </p:extLst>
          </p:nvPr>
        </p:nvGraphicFramePr>
        <p:xfrm>
          <a:off x="161322" y="1524000"/>
          <a:ext cx="4410678" cy="5051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/>
              <a:t>2</a:t>
            </a:r>
            <a:r>
              <a:rPr lang="en-US" dirty="0" smtClean="0"/>
              <a:t>.  The Outlook: Capital Expenditures (cont.)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510350"/>
              </p:ext>
            </p:extLst>
          </p:nvPr>
        </p:nvGraphicFramePr>
        <p:xfrm>
          <a:off x="4705613" y="1524000"/>
          <a:ext cx="4258278" cy="5051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1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125216"/>
              </p:ext>
            </p:extLst>
          </p:nvPr>
        </p:nvGraphicFramePr>
        <p:xfrm>
          <a:off x="236904" y="1600199"/>
          <a:ext cx="4258896" cy="487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425874"/>
              </p:ext>
            </p:extLst>
          </p:nvPr>
        </p:nvGraphicFramePr>
        <p:xfrm>
          <a:off x="4572000" y="1600200"/>
          <a:ext cx="4335096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/>
              <a:t>2</a:t>
            </a:r>
            <a:r>
              <a:rPr lang="en-US" dirty="0" smtClean="0"/>
              <a:t>.  The Outlook: Growth and Unemployment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325-5302-4427-9254-837C13C71772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23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GDP growth during 2010-2014:  2.3%.</a:t>
            </a:r>
            <a:br>
              <a:rPr lang="en-US" dirty="0" smtClean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decline in the unemployment during </a:t>
            </a:r>
            <a:r>
              <a:rPr lang="en-US" dirty="0"/>
              <a:t>2010-2014:  </a:t>
            </a:r>
            <a:r>
              <a:rPr lang="en-US" dirty="0" smtClean="0"/>
              <a:t>0.8%.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Implied potential growth rate of GDP (</a:t>
            </a:r>
            <a:r>
              <a:rPr lang="en-US" dirty="0"/>
              <a:t>from a simple </a:t>
            </a:r>
            <a:r>
              <a:rPr lang="en-US" dirty="0" err="1"/>
              <a:t>Okun’s</a:t>
            </a:r>
            <a:r>
              <a:rPr lang="en-US" dirty="0"/>
              <a:t> Law </a:t>
            </a:r>
            <a:r>
              <a:rPr lang="en-US" dirty="0" smtClean="0"/>
              <a:t>relationship) is less than 1%.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038600" y="3200400"/>
            <a:ext cx="609600" cy="6096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17"/>
          <p:cNvSpPr txBox="1">
            <a:spLocks noChangeArrowheads="1"/>
          </p:cNvSpPr>
          <p:nvPr/>
        </p:nvSpPr>
        <p:spPr bwMode="auto">
          <a:xfrm>
            <a:off x="304800" y="306455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/>
              <a:t>2</a:t>
            </a:r>
            <a:r>
              <a:rPr lang="en-US" dirty="0" smtClean="0"/>
              <a:t>.  The Outlook: Growth and Unemployment (cont.)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323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Federal Reserve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Olivei, Giovanni</dc:creator>
  <cp:lastModifiedBy>Lacey Wesley</cp:lastModifiedBy>
  <cp:revision>24</cp:revision>
  <dcterms:created xsi:type="dcterms:W3CDTF">2015-06-01T13:15:42Z</dcterms:created>
  <dcterms:modified xsi:type="dcterms:W3CDTF">2015-06-10T21:11:48Z</dcterms:modified>
</cp:coreProperties>
</file>