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64" r:id="rId5"/>
    <p:sldId id="365" r:id="rId6"/>
    <p:sldId id="366" r:id="rId7"/>
    <p:sldId id="336" r:id="rId8"/>
    <p:sldId id="337" r:id="rId9"/>
    <p:sldId id="338" r:id="rId10"/>
    <p:sldId id="339" r:id="rId11"/>
    <p:sldId id="367" r:id="rId12"/>
    <p:sldId id="368" r:id="rId13"/>
    <p:sldId id="369" r:id="rId14"/>
    <p:sldId id="372" r:id="rId15"/>
    <p:sldId id="373" r:id="rId16"/>
    <p:sldId id="377" r:id="rId17"/>
    <p:sldId id="378" r:id="rId18"/>
    <p:sldId id="379" r:id="rId19"/>
    <p:sldId id="380" r:id="rId20"/>
    <p:sldId id="381" r:id="rId21"/>
    <p:sldId id="382" r:id="rId22"/>
    <p:sldId id="384" r:id="rId23"/>
    <p:sldId id="385" r:id="rId24"/>
    <p:sldId id="374" r:id="rId25"/>
    <p:sldId id="389" r:id="rId26"/>
    <p:sldId id="360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F450B53-E407-F443-B017-EEFEC1888430}">
          <p14:sldIdLst>
            <p14:sldId id="364"/>
            <p14:sldId id="365"/>
            <p14:sldId id="366"/>
            <p14:sldId id="336"/>
            <p14:sldId id="337"/>
            <p14:sldId id="338"/>
            <p14:sldId id="339"/>
            <p14:sldId id="367"/>
            <p14:sldId id="368"/>
            <p14:sldId id="369"/>
            <p14:sldId id="372"/>
            <p14:sldId id="373"/>
            <p14:sldId id="377"/>
            <p14:sldId id="378"/>
            <p14:sldId id="379"/>
            <p14:sldId id="380"/>
            <p14:sldId id="381"/>
            <p14:sldId id="382"/>
            <p14:sldId id="384"/>
            <p14:sldId id="385"/>
            <p14:sldId id="374"/>
            <p14:sldId id="389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00FF"/>
    <a:srgbClr val="737373"/>
    <a:srgbClr val="003300"/>
    <a:srgbClr val="2B637F"/>
    <a:srgbClr val="008000"/>
    <a:srgbClr val="2C6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4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049766737726016E-2"/>
          <c:y val="0.25018785662382215"/>
          <c:w val="0.88380926113399605"/>
          <c:h val="0.55628527523318283"/>
        </c:manualLayout>
      </c:layout>
      <c:areaChart>
        <c:grouping val="stacked"/>
        <c:varyColors val="0"/>
        <c:ser>
          <c:idx val="2"/>
          <c:order val="2"/>
          <c:tx>
            <c:strRef>
              <c:f>'Spider D GDP PC'!$AE$39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rgbClr val="FFFFFF"/>
            </a:solidFill>
            <a:ln w="25400">
              <a:noFill/>
            </a:ln>
          </c:spPr>
          <c:cat>
            <c:strRef>
              <c:f>'Spider D GDP PC'!$N$40:$N$71</c:f>
              <c:strCache>
                <c:ptCount val="32"/>
                <c:pt idx="0">
                  <c:v>t – 8</c:v>
                </c:pt>
                <c:pt idx="1">
                  <c:v>t – 7</c:v>
                </c:pt>
                <c:pt idx="2">
                  <c:v>t – 6</c:v>
                </c:pt>
                <c:pt idx="3">
                  <c:v>t – 5</c:v>
                </c:pt>
                <c:pt idx="4">
                  <c:v>t – 4</c:v>
                </c:pt>
                <c:pt idx="5">
                  <c:v>t – 3</c:v>
                </c:pt>
                <c:pt idx="6">
                  <c:v>t – 2</c:v>
                </c:pt>
                <c:pt idx="7">
                  <c:v>t – 1</c:v>
                </c:pt>
                <c:pt idx="8">
                  <c:v>Peak=t</c:v>
                </c:pt>
                <c:pt idx="9">
                  <c:v>t + 1</c:v>
                </c:pt>
                <c:pt idx="10">
                  <c:v>t + 2</c:v>
                </c:pt>
                <c:pt idx="11">
                  <c:v>t + 3</c:v>
                </c:pt>
                <c:pt idx="12">
                  <c:v>t + 4</c:v>
                </c:pt>
                <c:pt idx="13">
                  <c:v>t + 5</c:v>
                </c:pt>
                <c:pt idx="14">
                  <c:v>t + 6</c:v>
                </c:pt>
                <c:pt idx="15">
                  <c:v>t + 7</c:v>
                </c:pt>
                <c:pt idx="16">
                  <c:v>t + 8</c:v>
                </c:pt>
                <c:pt idx="17">
                  <c:v>t + 9</c:v>
                </c:pt>
                <c:pt idx="18">
                  <c:v>t + 10</c:v>
                </c:pt>
                <c:pt idx="19">
                  <c:v>t + 11</c:v>
                </c:pt>
                <c:pt idx="20">
                  <c:v>t + 12</c:v>
                </c:pt>
                <c:pt idx="21">
                  <c:v>t + 13</c:v>
                </c:pt>
                <c:pt idx="22">
                  <c:v>t + 14</c:v>
                </c:pt>
                <c:pt idx="23">
                  <c:v>t + 15</c:v>
                </c:pt>
                <c:pt idx="24">
                  <c:v>t + 16</c:v>
                </c:pt>
                <c:pt idx="25">
                  <c:v>t + 17</c:v>
                </c:pt>
                <c:pt idx="26">
                  <c:v>t + 18</c:v>
                </c:pt>
                <c:pt idx="27">
                  <c:v>t + 19</c:v>
                </c:pt>
                <c:pt idx="28">
                  <c:v>t + 20</c:v>
                </c:pt>
                <c:pt idx="29">
                  <c:v>t + 21</c:v>
                </c:pt>
                <c:pt idx="30">
                  <c:v>t + 22</c:v>
                </c:pt>
                <c:pt idx="31">
                  <c:v>t + 23</c:v>
                </c:pt>
              </c:strCache>
            </c:strRef>
          </c:cat>
          <c:val>
            <c:numRef>
              <c:f>'Spider D GDP PC'!$AE$40:$AE$71</c:f>
              <c:numCache>
                <c:formatCode>0.00</c:formatCode>
                <c:ptCount val="32"/>
                <c:pt idx="0">
                  <c:v>91.728690114063042</c:v>
                </c:pt>
                <c:pt idx="1">
                  <c:v>92.403484893819225</c:v>
                </c:pt>
                <c:pt idx="2">
                  <c:v>94.129275388493852</c:v>
                </c:pt>
                <c:pt idx="3">
                  <c:v>95.699370000963242</c:v>
                </c:pt>
                <c:pt idx="4">
                  <c:v>96.734687116890811</c:v>
                </c:pt>
                <c:pt idx="5">
                  <c:v>98.247077920699994</c:v>
                </c:pt>
                <c:pt idx="6">
                  <c:v>98.650986232080783</c:v>
                </c:pt>
                <c:pt idx="7">
                  <c:v>98.603138725612794</c:v>
                </c:pt>
                <c:pt idx="8">
                  <c:v>100</c:v>
                </c:pt>
                <c:pt idx="9">
                  <c:v>98.574907701271968</c:v>
                </c:pt>
                <c:pt idx="10">
                  <c:v>96.72040942320622</c:v>
                </c:pt>
                <c:pt idx="11">
                  <c:v>97.033989836465381</c:v>
                </c:pt>
                <c:pt idx="12">
                  <c:v>96.43717185335646</c:v>
                </c:pt>
                <c:pt idx="13">
                  <c:v>95.795092314168812</c:v>
                </c:pt>
                <c:pt idx="14">
                  <c:v>96.301151631412353</c:v>
                </c:pt>
                <c:pt idx="15">
                  <c:v>97.60538796912104</c:v>
                </c:pt>
                <c:pt idx="16">
                  <c:v>98.66608865842602</c:v>
                </c:pt>
                <c:pt idx="17">
                  <c:v>100.59946555573627</c:v>
                </c:pt>
                <c:pt idx="18">
                  <c:v>101.222462227772</c:v>
                </c:pt>
                <c:pt idx="19">
                  <c:v>101.14690714683607</c:v>
                </c:pt>
                <c:pt idx="20">
                  <c:v>101.43932576748647</c:v>
                </c:pt>
                <c:pt idx="21">
                  <c:v>101.58701813477309</c:v>
                </c:pt>
                <c:pt idx="22">
                  <c:v>102.61491646380207</c:v>
                </c:pt>
                <c:pt idx="23">
                  <c:v>103.34274716189617</c:v>
                </c:pt>
                <c:pt idx="24">
                  <c:v>104.44862991579373</c:v>
                </c:pt>
                <c:pt idx="25">
                  <c:v>104.72604147654661</c:v>
                </c:pt>
                <c:pt idx="26">
                  <c:v>105.59142275684626</c:v>
                </c:pt>
                <c:pt idx="27">
                  <c:v>105.66864427246834</c:v>
                </c:pt>
                <c:pt idx="28">
                  <c:v>105.73738310766416</c:v>
                </c:pt>
                <c:pt idx="29">
                  <c:v>106.30031185313673</c:v>
                </c:pt>
                <c:pt idx="30">
                  <c:v>105.42432688158145</c:v>
                </c:pt>
                <c:pt idx="31">
                  <c:v>105.98125481592264</c:v>
                </c:pt>
              </c:numCache>
            </c:numRef>
          </c:val>
        </c:ser>
        <c:ser>
          <c:idx val="3"/>
          <c:order val="3"/>
          <c:tx>
            <c:strRef>
              <c:f>'Spider D GDP PC'!$AF$39</c:f>
              <c:strCache>
                <c:ptCount val="1"/>
                <c:pt idx="0">
                  <c:v>diff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cat>
            <c:strRef>
              <c:f>'Spider D GDP PC'!$N$40:$N$71</c:f>
              <c:strCache>
                <c:ptCount val="32"/>
                <c:pt idx="0">
                  <c:v>t – 8</c:v>
                </c:pt>
                <c:pt idx="1">
                  <c:v>t – 7</c:v>
                </c:pt>
                <c:pt idx="2">
                  <c:v>t – 6</c:v>
                </c:pt>
                <c:pt idx="3">
                  <c:v>t – 5</c:v>
                </c:pt>
                <c:pt idx="4">
                  <c:v>t – 4</c:v>
                </c:pt>
                <c:pt idx="5">
                  <c:v>t – 3</c:v>
                </c:pt>
                <c:pt idx="6">
                  <c:v>t – 2</c:v>
                </c:pt>
                <c:pt idx="7">
                  <c:v>t – 1</c:v>
                </c:pt>
                <c:pt idx="8">
                  <c:v>Peak=t</c:v>
                </c:pt>
                <c:pt idx="9">
                  <c:v>t + 1</c:v>
                </c:pt>
                <c:pt idx="10">
                  <c:v>t + 2</c:v>
                </c:pt>
                <c:pt idx="11">
                  <c:v>t + 3</c:v>
                </c:pt>
                <c:pt idx="12">
                  <c:v>t + 4</c:v>
                </c:pt>
                <c:pt idx="13">
                  <c:v>t + 5</c:v>
                </c:pt>
                <c:pt idx="14">
                  <c:v>t + 6</c:v>
                </c:pt>
                <c:pt idx="15">
                  <c:v>t + 7</c:v>
                </c:pt>
                <c:pt idx="16">
                  <c:v>t + 8</c:v>
                </c:pt>
                <c:pt idx="17">
                  <c:v>t + 9</c:v>
                </c:pt>
                <c:pt idx="18">
                  <c:v>t + 10</c:v>
                </c:pt>
                <c:pt idx="19">
                  <c:v>t + 11</c:v>
                </c:pt>
                <c:pt idx="20">
                  <c:v>t + 12</c:v>
                </c:pt>
                <c:pt idx="21">
                  <c:v>t + 13</c:v>
                </c:pt>
                <c:pt idx="22">
                  <c:v>t + 14</c:v>
                </c:pt>
                <c:pt idx="23">
                  <c:v>t + 15</c:v>
                </c:pt>
                <c:pt idx="24">
                  <c:v>t + 16</c:v>
                </c:pt>
                <c:pt idx="25">
                  <c:v>t + 17</c:v>
                </c:pt>
                <c:pt idx="26">
                  <c:v>t + 18</c:v>
                </c:pt>
                <c:pt idx="27">
                  <c:v>t + 19</c:v>
                </c:pt>
                <c:pt idx="28">
                  <c:v>t + 20</c:v>
                </c:pt>
                <c:pt idx="29">
                  <c:v>t + 21</c:v>
                </c:pt>
                <c:pt idx="30">
                  <c:v>t + 22</c:v>
                </c:pt>
                <c:pt idx="31">
                  <c:v>t + 23</c:v>
                </c:pt>
              </c:strCache>
            </c:strRef>
          </c:cat>
          <c:val>
            <c:numRef>
              <c:f>'Spider D GDP PC'!$AF$40:$AF$71</c:f>
              <c:numCache>
                <c:formatCode>0.00</c:formatCode>
                <c:ptCount val="32"/>
                <c:pt idx="0">
                  <c:v>7.7420160570228802</c:v>
                </c:pt>
                <c:pt idx="1">
                  <c:v>7.015281060317605</c:v>
                </c:pt>
                <c:pt idx="2">
                  <c:v>5.3321827106260571</c:v>
                </c:pt>
                <c:pt idx="3">
                  <c:v>2.788319838181792</c:v>
                </c:pt>
                <c:pt idx="4">
                  <c:v>3.3644328352052071</c:v>
                </c:pt>
                <c:pt idx="5">
                  <c:v>1.708097688776931</c:v>
                </c:pt>
                <c:pt idx="6">
                  <c:v>1.5711891874771595</c:v>
                </c:pt>
                <c:pt idx="7">
                  <c:v>1.3213457518584164</c:v>
                </c:pt>
                <c:pt idx="8">
                  <c:v>0</c:v>
                </c:pt>
                <c:pt idx="9">
                  <c:v>1.0967658279430168</c:v>
                </c:pt>
                <c:pt idx="10">
                  <c:v>2.7056403573472068</c:v>
                </c:pt>
                <c:pt idx="11">
                  <c:v>3.1081841251326523</c:v>
                </c:pt>
                <c:pt idx="12">
                  <c:v>4.0286490844609801</c:v>
                </c:pt>
                <c:pt idx="13">
                  <c:v>4.8985277780443965</c:v>
                </c:pt>
                <c:pt idx="14">
                  <c:v>4.1952523648669455</c:v>
                </c:pt>
                <c:pt idx="15">
                  <c:v>4.3914205980041743</c:v>
                </c:pt>
                <c:pt idx="16">
                  <c:v>4.7996710097620365</c:v>
                </c:pt>
                <c:pt idx="17">
                  <c:v>3.6154619103381123</c:v>
                </c:pt>
                <c:pt idx="18">
                  <c:v>3.5783561141053184</c:v>
                </c:pt>
                <c:pt idx="19">
                  <c:v>5.2350903877091781</c:v>
                </c:pt>
                <c:pt idx="20">
                  <c:v>5.7281508955661735</c:v>
                </c:pt>
                <c:pt idx="21">
                  <c:v>6.1739737909455243</c:v>
                </c:pt>
                <c:pt idx="22">
                  <c:v>6.5653139051947846</c:v>
                </c:pt>
                <c:pt idx="23">
                  <c:v>6.8288850893194564</c:v>
                </c:pt>
                <c:pt idx="24">
                  <c:v>6.3613455827790517</c:v>
                </c:pt>
                <c:pt idx="25">
                  <c:v>6.8984691235831832</c:v>
                </c:pt>
                <c:pt idx="26">
                  <c:v>7.1387264580735348</c:v>
                </c:pt>
                <c:pt idx="27">
                  <c:v>7.0600197772475042</c:v>
                </c:pt>
                <c:pt idx="28">
                  <c:v>9.4573881377570927</c:v>
                </c:pt>
                <c:pt idx="29">
                  <c:v>10.151953475727439</c:v>
                </c:pt>
                <c:pt idx="30">
                  <c:v>12.995362898274948</c:v>
                </c:pt>
                <c:pt idx="31">
                  <c:v>14.836222434529404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6162640"/>
        <c:axId val="236163032"/>
      </c:areaChart>
      <c:lineChart>
        <c:grouping val="standard"/>
        <c:varyColors val="0"/>
        <c:ser>
          <c:idx val="0"/>
          <c:order val="0"/>
          <c:tx>
            <c:strRef>
              <c:f>'Spider D GDP PC'!$Z$39</c:f>
              <c:strCache>
                <c:ptCount val="1"/>
                <c:pt idx="0">
                  <c:v>20092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24"/>
            <c:bubble3D val="0"/>
          </c:dPt>
          <c:dPt>
            <c:idx val="28"/>
            <c:bubble3D val="0"/>
          </c:dPt>
          <c:dPt>
            <c:idx val="31"/>
            <c:marker>
              <c:symbol val="x"/>
              <c:size val="10"/>
              <c:spPr>
                <a:noFill/>
                <a:ln>
                  <a:solidFill>
                    <a:srgbClr val="FF0000"/>
                  </a:solidFill>
                </a:ln>
              </c:spPr>
            </c:marker>
            <c:bubble3D val="0"/>
          </c:dPt>
          <c:cat>
            <c:strRef>
              <c:f>'Spider D GDP PC'!$N$40:$N$71</c:f>
              <c:strCache>
                <c:ptCount val="32"/>
                <c:pt idx="0">
                  <c:v>t – 8</c:v>
                </c:pt>
                <c:pt idx="1">
                  <c:v>t – 7</c:v>
                </c:pt>
                <c:pt idx="2">
                  <c:v>t – 6</c:v>
                </c:pt>
                <c:pt idx="3">
                  <c:v>t – 5</c:v>
                </c:pt>
                <c:pt idx="4">
                  <c:v>t – 4</c:v>
                </c:pt>
                <c:pt idx="5">
                  <c:v>t – 3</c:v>
                </c:pt>
                <c:pt idx="6">
                  <c:v>t – 2</c:v>
                </c:pt>
                <c:pt idx="7">
                  <c:v>t – 1</c:v>
                </c:pt>
                <c:pt idx="8">
                  <c:v>Peak=t</c:v>
                </c:pt>
                <c:pt idx="9">
                  <c:v>t + 1</c:v>
                </c:pt>
                <c:pt idx="10">
                  <c:v>t + 2</c:v>
                </c:pt>
                <c:pt idx="11">
                  <c:v>t + 3</c:v>
                </c:pt>
                <c:pt idx="12">
                  <c:v>t + 4</c:v>
                </c:pt>
                <c:pt idx="13">
                  <c:v>t + 5</c:v>
                </c:pt>
                <c:pt idx="14">
                  <c:v>t + 6</c:v>
                </c:pt>
                <c:pt idx="15">
                  <c:v>t + 7</c:v>
                </c:pt>
                <c:pt idx="16">
                  <c:v>t + 8</c:v>
                </c:pt>
                <c:pt idx="17">
                  <c:v>t + 9</c:v>
                </c:pt>
                <c:pt idx="18">
                  <c:v>t + 10</c:v>
                </c:pt>
                <c:pt idx="19">
                  <c:v>t + 11</c:v>
                </c:pt>
                <c:pt idx="20">
                  <c:v>t + 12</c:v>
                </c:pt>
                <c:pt idx="21">
                  <c:v>t + 13</c:v>
                </c:pt>
                <c:pt idx="22">
                  <c:v>t + 14</c:v>
                </c:pt>
                <c:pt idx="23">
                  <c:v>t + 15</c:v>
                </c:pt>
                <c:pt idx="24">
                  <c:v>t + 16</c:v>
                </c:pt>
                <c:pt idx="25">
                  <c:v>t + 17</c:v>
                </c:pt>
                <c:pt idx="26">
                  <c:v>t + 18</c:v>
                </c:pt>
                <c:pt idx="27">
                  <c:v>t + 19</c:v>
                </c:pt>
                <c:pt idx="28">
                  <c:v>t + 20</c:v>
                </c:pt>
                <c:pt idx="29">
                  <c:v>t + 21</c:v>
                </c:pt>
                <c:pt idx="30">
                  <c:v>t + 22</c:v>
                </c:pt>
                <c:pt idx="31">
                  <c:v>t + 23</c:v>
                </c:pt>
              </c:strCache>
            </c:strRef>
          </c:cat>
          <c:val>
            <c:numRef>
              <c:f>'Spider D GDP PC'!$Z$40:$Z$71</c:f>
              <c:numCache>
                <c:formatCode>0.00</c:formatCode>
                <c:ptCount val="32"/>
                <c:pt idx="0">
                  <c:v>97.690910364228145</c:v>
                </c:pt>
                <c:pt idx="1">
                  <c:v>98.660499729499747</c:v>
                </c:pt>
                <c:pt idx="2">
                  <c:v>98.744198383673805</c:v>
                </c:pt>
                <c:pt idx="3">
                  <c:v>98.575796777153371</c:v>
                </c:pt>
                <c:pt idx="4">
                  <c:v>99.091559061835582</c:v>
                </c:pt>
                <c:pt idx="5">
                  <c:v>98.938171542603186</c:v>
                </c:pt>
                <c:pt idx="6">
                  <c:v>99.476583797343793</c:v>
                </c:pt>
                <c:pt idx="7">
                  <c:v>99.888902201567788</c:v>
                </c:pt>
                <c:pt idx="8">
                  <c:v>100</c:v>
                </c:pt>
                <c:pt idx="9">
                  <c:v>99.110848736584188</c:v>
                </c:pt>
                <c:pt idx="10">
                  <c:v>99.38380635987977</c:v>
                </c:pt>
                <c:pt idx="11">
                  <c:v>98.651180087204565</c:v>
                </c:pt>
                <c:pt idx="12">
                  <c:v>96.302972375770437</c:v>
                </c:pt>
                <c:pt idx="13">
                  <c:v>94.772361716484582</c:v>
                </c:pt>
                <c:pt idx="14">
                  <c:v>94.478075389132115</c:v>
                </c:pt>
                <c:pt idx="15">
                  <c:v>94.560293134281793</c:v>
                </c:pt>
                <c:pt idx="16">
                  <c:v>95.243889129259145</c:v>
                </c:pt>
                <c:pt idx="17">
                  <c:v>95.430161864745884</c:v>
                </c:pt>
                <c:pt idx="18">
                  <c:v>96.173932795663035</c:v>
                </c:pt>
                <c:pt idx="19">
                  <c:v>96.644468536512065</c:v>
                </c:pt>
                <c:pt idx="20">
                  <c:v>97.124231194725326</c:v>
                </c:pt>
                <c:pt idx="21">
                  <c:v>96.650044947828746</c:v>
                </c:pt>
                <c:pt idx="22">
                  <c:v>97.246853414335007</c:v>
                </c:pt>
                <c:pt idx="23">
                  <c:v>97.388181355112209</c:v>
                </c:pt>
                <c:pt idx="24">
                  <c:v>98.363683404440053</c:v>
                </c:pt>
                <c:pt idx="25">
                  <c:v>99.103048362327741</c:v>
                </c:pt>
                <c:pt idx="26">
                  <c:v>99.230687295552499</c:v>
                </c:pt>
                <c:pt idx="27">
                  <c:v>99.722559520718832</c:v>
                </c:pt>
                <c:pt idx="28">
                  <c:v>99.569223984173277</c:v>
                </c:pt>
                <c:pt idx="29">
                  <c:v>99.692067141349412</c:v>
                </c:pt>
                <c:pt idx="30">
                  <c:v>100.13520177801651</c:v>
                </c:pt>
                <c:pt idx="31">
                  <c:v>100.64799634433157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'Spider D GDP PC'!$AA$39</c:f>
              <c:strCache>
                <c:ptCount val="1"/>
                <c:pt idx="0">
                  <c:v>Avg. </c:v>
                </c:pt>
              </c:strCache>
            </c:strRef>
          </c:tx>
          <c:spPr>
            <a:ln w="19050">
              <a:solidFill>
                <a:srgbClr val="00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'Spider D GDP PC'!$N$40:$N$71</c:f>
              <c:strCache>
                <c:ptCount val="32"/>
                <c:pt idx="0">
                  <c:v>t – 8</c:v>
                </c:pt>
                <c:pt idx="1">
                  <c:v>t – 7</c:v>
                </c:pt>
                <c:pt idx="2">
                  <c:v>t – 6</c:v>
                </c:pt>
                <c:pt idx="3">
                  <c:v>t – 5</c:v>
                </c:pt>
                <c:pt idx="4">
                  <c:v>t – 4</c:v>
                </c:pt>
                <c:pt idx="5">
                  <c:v>t – 3</c:v>
                </c:pt>
                <c:pt idx="6">
                  <c:v>t – 2</c:v>
                </c:pt>
                <c:pt idx="7">
                  <c:v>t – 1</c:v>
                </c:pt>
                <c:pt idx="8">
                  <c:v>Peak=t</c:v>
                </c:pt>
                <c:pt idx="9">
                  <c:v>t + 1</c:v>
                </c:pt>
                <c:pt idx="10">
                  <c:v>t + 2</c:v>
                </c:pt>
                <c:pt idx="11">
                  <c:v>t + 3</c:v>
                </c:pt>
                <c:pt idx="12">
                  <c:v>t + 4</c:v>
                </c:pt>
                <c:pt idx="13">
                  <c:v>t + 5</c:v>
                </c:pt>
                <c:pt idx="14">
                  <c:v>t + 6</c:v>
                </c:pt>
                <c:pt idx="15">
                  <c:v>t + 7</c:v>
                </c:pt>
                <c:pt idx="16">
                  <c:v>t + 8</c:v>
                </c:pt>
                <c:pt idx="17">
                  <c:v>t + 9</c:v>
                </c:pt>
                <c:pt idx="18">
                  <c:v>t + 10</c:v>
                </c:pt>
                <c:pt idx="19">
                  <c:v>t + 11</c:v>
                </c:pt>
                <c:pt idx="20">
                  <c:v>t + 12</c:v>
                </c:pt>
                <c:pt idx="21">
                  <c:v>t + 13</c:v>
                </c:pt>
                <c:pt idx="22">
                  <c:v>t + 14</c:v>
                </c:pt>
                <c:pt idx="23">
                  <c:v>t + 15</c:v>
                </c:pt>
                <c:pt idx="24">
                  <c:v>t + 16</c:v>
                </c:pt>
                <c:pt idx="25">
                  <c:v>t + 17</c:v>
                </c:pt>
                <c:pt idx="26">
                  <c:v>t + 18</c:v>
                </c:pt>
                <c:pt idx="27">
                  <c:v>t + 19</c:v>
                </c:pt>
                <c:pt idx="28">
                  <c:v>t + 20</c:v>
                </c:pt>
                <c:pt idx="29">
                  <c:v>t + 21</c:v>
                </c:pt>
                <c:pt idx="30">
                  <c:v>t + 22</c:v>
                </c:pt>
                <c:pt idx="31">
                  <c:v>t + 23</c:v>
                </c:pt>
              </c:strCache>
            </c:strRef>
          </c:cat>
          <c:val>
            <c:numRef>
              <c:f>'Spider D GDP PC'!$AA$40:$AA$71</c:f>
              <c:numCache>
                <c:formatCode>0.00</c:formatCode>
                <c:ptCount val="32"/>
                <c:pt idx="0">
                  <c:v>94.921909995458648</c:v>
                </c:pt>
                <c:pt idx="1">
                  <c:v>95.475698072125113</c:v>
                </c:pt>
                <c:pt idx="2">
                  <c:v>96.780941506702618</c:v>
                </c:pt>
                <c:pt idx="3">
                  <c:v>97.167723199301747</c:v>
                </c:pt>
                <c:pt idx="4">
                  <c:v>97.981539730649715</c:v>
                </c:pt>
                <c:pt idx="5">
                  <c:v>99.010226871685362</c:v>
                </c:pt>
                <c:pt idx="6">
                  <c:v>99.617674604171313</c:v>
                </c:pt>
                <c:pt idx="7">
                  <c:v>99.390709202881794</c:v>
                </c:pt>
                <c:pt idx="8">
                  <c:v>100</c:v>
                </c:pt>
                <c:pt idx="9">
                  <c:v>99.198443780018764</c:v>
                </c:pt>
                <c:pt idx="10">
                  <c:v>98.598012230044048</c:v>
                </c:pt>
                <c:pt idx="11">
                  <c:v>98.145305665942189</c:v>
                </c:pt>
                <c:pt idx="12">
                  <c:v>98.202474479397765</c:v>
                </c:pt>
                <c:pt idx="13">
                  <c:v>98.020903880020967</c:v>
                </c:pt>
                <c:pt idx="14">
                  <c:v>98.856605177767662</c:v>
                </c:pt>
                <c:pt idx="15">
                  <c:v>99.917513924118751</c:v>
                </c:pt>
                <c:pt idx="16">
                  <c:v>100.94887882994914</c:v>
                </c:pt>
                <c:pt idx="17">
                  <c:v>102.05631407538708</c:v>
                </c:pt>
                <c:pt idx="18">
                  <c:v>103.07373950148899</c:v>
                </c:pt>
                <c:pt idx="19">
                  <c:v>103.78985246353518</c:v>
                </c:pt>
                <c:pt idx="20">
                  <c:v>104.39744445079275</c:v>
                </c:pt>
                <c:pt idx="21">
                  <c:v>105.20519048679618</c:v>
                </c:pt>
                <c:pt idx="22">
                  <c:v>106.59708940075285</c:v>
                </c:pt>
                <c:pt idx="23">
                  <c:v>107.4844693407487</c:v>
                </c:pt>
                <c:pt idx="24">
                  <c:v>108.10477662550129</c:v>
                </c:pt>
                <c:pt idx="25">
                  <c:v>108.64925754337366</c:v>
                </c:pt>
                <c:pt idx="26">
                  <c:v>109.61848756635777</c:v>
                </c:pt>
                <c:pt idx="27">
                  <c:v>109.99031384414019</c:v>
                </c:pt>
                <c:pt idx="28">
                  <c:v>110.54113553800094</c:v>
                </c:pt>
                <c:pt idx="29">
                  <c:v>110.73826055012144</c:v>
                </c:pt>
                <c:pt idx="30">
                  <c:v>111.05092861268359</c:v>
                </c:pt>
                <c:pt idx="31">
                  <c:v>111.83727030231995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162640"/>
        <c:axId val="236163032"/>
      </c:lineChart>
      <c:catAx>
        <c:axId val="23616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en-US"/>
          </a:p>
        </c:txPr>
        <c:crossAx val="236163032"/>
        <c:crossesAt val="-15"/>
        <c:auto val="1"/>
        <c:lblAlgn val="ctr"/>
        <c:lblOffset val="100"/>
        <c:tickLblSkip val="2"/>
        <c:tickMarkSkip val="1"/>
        <c:noMultiLvlLbl val="0"/>
      </c:catAx>
      <c:valAx>
        <c:axId val="236163032"/>
        <c:scaling>
          <c:orientation val="minMax"/>
          <c:max val="120"/>
          <c:min val="9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36162640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plotVisOnly val="1"/>
    <c:dispBlanksAs val="zero"/>
    <c:showDLblsOverMax val="0"/>
  </c:chart>
  <c:spPr>
    <a:noFill/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itchFamily="34" charset="0"/>
          <a:ea typeface="CG Times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697996219141899E-2"/>
          <c:y val="7.3902028909815273E-2"/>
          <c:w val="0.86145510256580982"/>
          <c:h val="0.81997859947581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GDP_data!$C$1</c:f>
              <c:strCache>
                <c:ptCount val="1"/>
                <c:pt idx="0">
                  <c:v>Real Gross Domestic Product (SAAR, %Chg)  </c:v>
                </c:pt>
              </c:strCache>
            </c:strRef>
          </c:tx>
          <c:spPr>
            <a:solidFill>
              <a:srgbClr val="2B637F"/>
            </a:solidFill>
          </c:spPr>
          <c:invertIfNegative val="0"/>
          <c:dPt>
            <c:idx val="27"/>
            <c:invertIfNegative val="0"/>
            <c:bubble3D val="0"/>
          </c:dPt>
          <c:cat>
            <c:strRef>
              <c:f>GDP_data!$B$2:$B$29</c:f>
              <c:strCache>
                <c:ptCount val="27"/>
                <c:pt idx="0">
                  <c:v>Q1</c:v>
                </c:pt>
                <c:pt idx="2">
                  <c:v>Q3</c:v>
                </c:pt>
                <c:pt idx="4">
                  <c:v>Q1</c:v>
                </c:pt>
                <c:pt idx="6">
                  <c:v>Q3</c:v>
                </c:pt>
                <c:pt idx="8">
                  <c:v>Q1</c:v>
                </c:pt>
                <c:pt idx="10">
                  <c:v>Q3</c:v>
                </c:pt>
                <c:pt idx="12">
                  <c:v>Q1</c:v>
                </c:pt>
                <c:pt idx="14">
                  <c:v>Q3</c:v>
                </c:pt>
                <c:pt idx="16">
                  <c:v>Q1</c:v>
                </c:pt>
                <c:pt idx="18">
                  <c:v>Q3</c:v>
                </c:pt>
                <c:pt idx="20">
                  <c:v>Q1</c:v>
                </c:pt>
                <c:pt idx="22">
                  <c:v>Q3</c:v>
                </c:pt>
                <c:pt idx="24">
                  <c:v>Q1</c:v>
                </c:pt>
                <c:pt idx="26">
                  <c:v>Q3</c:v>
                </c:pt>
              </c:strCache>
            </c:strRef>
          </c:cat>
          <c:val>
            <c:numRef>
              <c:f>GDP_data!$C$2:$C$29</c:f>
              <c:numCache>
                <c:formatCode>General</c:formatCode>
                <c:ptCount val="28"/>
                <c:pt idx="0">
                  <c:v>0.3</c:v>
                </c:pt>
                <c:pt idx="1">
                  <c:v>3.1</c:v>
                </c:pt>
                <c:pt idx="2">
                  <c:v>2.7</c:v>
                </c:pt>
                <c:pt idx="3">
                  <c:v>1.5</c:v>
                </c:pt>
                <c:pt idx="4">
                  <c:v>-2.7</c:v>
                </c:pt>
                <c:pt idx="5">
                  <c:v>2</c:v>
                </c:pt>
                <c:pt idx="6">
                  <c:v>-2</c:v>
                </c:pt>
                <c:pt idx="7">
                  <c:v>-8.3000000000000007</c:v>
                </c:pt>
                <c:pt idx="8">
                  <c:v>-5.4</c:v>
                </c:pt>
                <c:pt idx="9">
                  <c:v>-0.4</c:v>
                </c:pt>
                <c:pt idx="10">
                  <c:v>1.3</c:v>
                </c:pt>
                <c:pt idx="11">
                  <c:v>3.9</c:v>
                </c:pt>
                <c:pt idx="12">
                  <c:v>1.6</c:v>
                </c:pt>
                <c:pt idx="13">
                  <c:v>3.9</c:v>
                </c:pt>
                <c:pt idx="14">
                  <c:v>2.8</c:v>
                </c:pt>
                <c:pt idx="15">
                  <c:v>2.8</c:v>
                </c:pt>
                <c:pt idx="16">
                  <c:v>-1.3</c:v>
                </c:pt>
                <c:pt idx="17">
                  <c:v>3.2</c:v>
                </c:pt>
                <c:pt idx="18">
                  <c:v>1.4</c:v>
                </c:pt>
                <c:pt idx="19">
                  <c:v>4.9000000000000004</c:v>
                </c:pt>
                <c:pt idx="20">
                  <c:v>3.7</c:v>
                </c:pt>
                <c:pt idx="21">
                  <c:v>1.2</c:v>
                </c:pt>
                <c:pt idx="22">
                  <c:v>2.8</c:v>
                </c:pt>
                <c:pt idx="23">
                  <c:v>0.1</c:v>
                </c:pt>
                <c:pt idx="24">
                  <c:v>1.1000000000000001</c:v>
                </c:pt>
                <c:pt idx="25">
                  <c:v>2.5</c:v>
                </c:pt>
                <c:pt idx="26">
                  <c:v>4.0999999999999996</c:v>
                </c:pt>
                <c:pt idx="27" formatCode="0.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36162248"/>
        <c:axId val="236161856"/>
      </c:barChart>
      <c:catAx>
        <c:axId val="236162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236161856"/>
        <c:crosses val="autoZero"/>
        <c:auto val="1"/>
        <c:lblAlgn val="ctr"/>
        <c:lblOffset val="100"/>
        <c:tickLblSkip val="2"/>
        <c:noMultiLvlLbl val="0"/>
      </c:catAx>
      <c:valAx>
        <c:axId val="236161856"/>
        <c:scaling>
          <c:orientation val="minMax"/>
          <c:min val="-1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616224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562268078559148E-2"/>
          <c:y val="8.9592570691312989E-2"/>
          <c:w val="0.83568693999456956"/>
          <c:h val="0.84205765619586004"/>
        </c:manualLayout>
      </c:layout>
      <c:lineChart>
        <c:grouping val="standard"/>
        <c:varyColors val="0"/>
        <c:ser>
          <c:idx val="1"/>
          <c:order val="0"/>
          <c:tx>
            <c:strRef>
              <c:f>Employ_data!$O$5</c:f>
              <c:strCache>
                <c:ptCount val="1"/>
                <c:pt idx="0">
                  <c:v>Boston</c:v>
                </c:pt>
              </c:strCache>
            </c:strRef>
          </c:tx>
          <c:spPr>
            <a:ln w="28575">
              <a:solidFill>
                <a:srgbClr val="FF6600"/>
              </a:solidFill>
            </a:ln>
          </c:spPr>
          <c:marker>
            <c:symbol val="none"/>
          </c:marker>
          <c:cat>
            <c:numRef>
              <c:f>Employ_data!$A$221:$A$293</c:f>
              <c:numCache>
                <c:formatCode>[$-409]mmm\-yy;@</c:formatCode>
                <c:ptCount val="73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</c:numCache>
            </c:numRef>
          </c:cat>
          <c:val>
            <c:numRef>
              <c:f>Employ_data!$O$221:$O$293</c:f>
              <c:numCache>
                <c:formatCode>General</c:formatCode>
                <c:ptCount val="73"/>
                <c:pt idx="0">
                  <c:v>100</c:v>
                </c:pt>
                <c:pt idx="1">
                  <c:v>100.24606744965429</c:v>
                </c:pt>
                <c:pt idx="2">
                  <c:v>100.28682708855411</c:v>
                </c:pt>
                <c:pt idx="3">
                  <c:v>100.25361553093204</c:v>
                </c:pt>
                <c:pt idx="4">
                  <c:v>100.24002898463212</c:v>
                </c:pt>
                <c:pt idx="5">
                  <c:v>100.14492316053261</c:v>
                </c:pt>
                <c:pt idx="6">
                  <c:v>100.0815192777996</c:v>
                </c:pt>
                <c:pt idx="7">
                  <c:v>99.855076839467415</c:v>
                </c:pt>
                <c:pt idx="8">
                  <c:v>99.743365236556869</c:v>
                </c:pt>
                <c:pt idx="9">
                  <c:v>99.563720902146684</c:v>
                </c:pt>
                <c:pt idx="10">
                  <c:v>99.310105371214647</c:v>
                </c:pt>
                <c:pt idx="11">
                  <c:v>98.932701307327676</c:v>
                </c:pt>
                <c:pt idx="12">
                  <c:v>98.499441441985454</c:v>
                </c:pt>
                <c:pt idx="13">
                  <c:v>97.725008302889407</c:v>
                </c:pt>
                <c:pt idx="14">
                  <c:v>97.364210017813477</c:v>
                </c:pt>
                <c:pt idx="15">
                  <c:v>96.841882793393921</c:v>
                </c:pt>
                <c:pt idx="16">
                  <c:v>96.369372905407445</c:v>
                </c:pt>
                <c:pt idx="17">
                  <c:v>96.422209474351618</c:v>
                </c:pt>
                <c:pt idx="18">
                  <c:v>96.079526584342261</c:v>
                </c:pt>
                <c:pt idx="19">
                  <c:v>95.712689834244131</c:v>
                </c:pt>
                <c:pt idx="20">
                  <c:v>95.646266719000039</c:v>
                </c:pt>
                <c:pt idx="21">
                  <c:v>95.614564777633532</c:v>
                </c:pt>
                <c:pt idx="22">
                  <c:v>95.554180127411612</c:v>
                </c:pt>
                <c:pt idx="23">
                  <c:v>95.554180127411612</c:v>
                </c:pt>
                <c:pt idx="24">
                  <c:v>95.613055161377986</c:v>
                </c:pt>
                <c:pt idx="25">
                  <c:v>95.576824371244825</c:v>
                </c:pt>
                <c:pt idx="26">
                  <c:v>95.48624739591196</c:v>
                </c:pt>
                <c:pt idx="27">
                  <c:v>95.590410917544773</c:v>
                </c:pt>
                <c:pt idx="28">
                  <c:v>95.851574529754529</c:v>
                </c:pt>
                <c:pt idx="29">
                  <c:v>96.269738232541286</c:v>
                </c:pt>
                <c:pt idx="30">
                  <c:v>95.939132272576316</c:v>
                </c:pt>
                <c:pt idx="31">
                  <c:v>96.106699676942128</c:v>
                </c:pt>
                <c:pt idx="32">
                  <c:v>96.068959270553435</c:v>
                </c:pt>
                <c:pt idx="33">
                  <c:v>95.994988074031568</c:v>
                </c:pt>
                <c:pt idx="34">
                  <c:v>96.331632499018752</c:v>
                </c:pt>
                <c:pt idx="35">
                  <c:v>96.315026720207726</c:v>
                </c:pt>
                <c:pt idx="36">
                  <c:v>96.372392137918538</c:v>
                </c:pt>
                <c:pt idx="37">
                  <c:v>96.373901754174099</c:v>
                </c:pt>
                <c:pt idx="38">
                  <c:v>96.401074846773966</c:v>
                </c:pt>
                <c:pt idx="39">
                  <c:v>96.484103740829084</c:v>
                </c:pt>
                <c:pt idx="40">
                  <c:v>96.811690468282961</c:v>
                </c:pt>
                <c:pt idx="41">
                  <c:v>96.730171190483389</c:v>
                </c:pt>
                <c:pt idx="42">
                  <c:v>96.69545001660579</c:v>
                </c:pt>
                <c:pt idx="43">
                  <c:v>97.042661755381786</c:v>
                </c:pt>
                <c:pt idx="44">
                  <c:v>97.001902116482</c:v>
                </c:pt>
                <c:pt idx="45">
                  <c:v>97.201171462214305</c:v>
                </c:pt>
                <c:pt idx="46">
                  <c:v>97.189094532169932</c:v>
                </c:pt>
                <c:pt idx="47">
                  <c:v>97.254008031158492</c:v>
                </c:pt>
                <c:pt idx="48">
                  <c:v>97.349113855258011</c:v>
                </c:pt>
                <c:pt idx="49">
                  <c:v>97.596690921167834</c:v>
                </c:pt>
                <c:pt idx="50">
                  <c:v>97.696325594034008</c:v>
                </c:pt>
                <c:pt idx="51">
                  <c:v>97.960508438754886</c:v>
                </c:pt>
                <c:pt idx="52">
                  <c:v>97.803508348177886</c:v>
                </c:pt>
                <c:pt idx="53">
                  <c:v>97.77784487183358</c:v>
                </c:pt>
                <c:pt idx="54">
                  <c:v>98.088825820476444</c:v>
                </c:pt>
                <c:pt idx="55">
                  <c:v>97.968056520032619</c:v>
                </c:pt>
                <c:pt idx="56">
                  <c:v>98.076748890432057</c:v>
                </c:pt>
                <c:pt idx="57">
                  <c:v>98.088825820476444</c:v>
                </c:pt>
                <c:pt idx="58">
                  <c:v>98.17940279580931</c:v>
                </c:pt>
                <c:pt idx="59">
                  <c:v>98.268470154886629</c:v>
                </c:pt>
                <c:pt idx="60">
                  <c:v>98.396787536608201</c:v>
                </c:pt>
                <c:pt idx="61">
                  <c:v>98.796835844328385</c:v>
                </c:pt>
                <c:pt idx="62">
                  <c:v>98.736451194106451</c:v>
                </c:pt>
                <c:pt idx="63">
                  <c:v>98.748528124150852</c:v>
                </c:pt>
                <c:pt idx="64">
                  <c:v>98.795326228072824</c:v>
                </c:pt>
                <c:pt idx="65">
                  <c:v>98.938739772349876</c:v>
                </c:pt>
                <c:pt idx="66">
                  <c:v>98.961384016183089</c:v>
                </c:pt>
                <c:pt idx="67">
                  <c:v>99.057999456538141</c:v>
                </c:pt>
                <c:pt idx="68">
                  <c:v>99.095739862926848</c:v>
                </c:pt>
                <c:pt idx="69">
                  <c:v>99.125932188037808</c:v>
                </c:pt>
                <c:pt idx="70">
                  <c:v>99.30406690619246</c:v>
                </c:pt>
                <c:pt idx="71">
                  <c:v>99.512393949458044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Employ_data!$P$5</c:f>
              <c:strCache>
                <c:ptCount val="1"/>
                <c:pt idx="0">
                  <c:v>New York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Employ_data!$A$221:$A$293</c:f>
              <c:numCache>
                <c:formatCode>[$-409]mmm\-yy;@</c:formatCode>
                <c:ptCount val="73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</c:numCache>
            </c:numRef>
          </c:cat>
          <c:val>
            <c:numRef>
              <c:f>Employ_data!$P$221:$P$293</c:f>
              <c:numCache>
                <c:formatCode>General</c:formatCode>
                <c:ptCount val="73"/>
                <c:pt idx="0">
                  <c:v>100</c:v>
                </c:pt>
                <c:pt idx="1">
                  <c:v>100.18376874937917</c:v>
                </c:pt>
                <c:pt idx="2">
                  <c:v>100.22515810734744</c:v>
                </c:pt>
                <c:pt idx="3">
                  <c:v>100.18542432369787</c:v>
                </c:pt>
                <c:pt idx="4">
                  <c:v>100.3029701003278</c:v>
                </c:pt>
                <c:pt idx="5">
                  <c:v>100.14651832720772</c:v>
                </c:pt>
                <c:pt idx="6">
                  <c:v>100.08774543889277</c:v>
                </c:pt>
                <c:pt idx="7">
                  <c:v>100.08195092877719</c:v>
                </c:pt>
                <c:pt idx="8">
                  <c:v>99.933777027250756</c:v>
                </c:pt>
                <c:pt idx="9">
                  <c:v>99.689579815237906</c:v>
                </c:pt>
                <c:pt idx="10">
                  <c:v>99.368398397404064</c:v>
                </c:pt>
                <c:pt idx="11">
                  <c:v>99.018244428992418</c:v>
                </c:pt>
                <c:pt idx="12">
                  <c:v>98.668090460580785</c:v>
                </c:pt>
                <c:pt idx="13">
                  <c:v>98.186318333830002</c:v>
                </c:pt>
                <c:pt idx="14">
                  <c:v>97.822091983709143</c:v>
                </c:pt>
                <c:pt idx="15">
                  <c:v>97.355220025826966</c:v>
                </c:pt>
                <c:pt idx="16">
                  <c:v>96.648289791728757</c:v>
                </c:pt>
                <c:pt idx="17">
                  <c:v>96.75424654812754</c:v>
                </c:pt>
                <c:pt idx="18">
                  <c:v>96.509221548955338</c:v>
                </c:pt>
                <c:pt idx="19">
                  <c:v>96.68140127810338</c:v>
                </c:pt>
                <c:pt idx="20">
                  <c:v>96.477765636899434</c:v>
                </c:pt>
                <c:pt idx="21">
                  <c:v>96.096155756431898</c:v>
                </c:pt>
                <c:pt idx="22">
                  <c:v>96.006754743220426</c:v>
                </c:pt>
                <c:pt idx="23">
                  <c:v>96.016688189132822</c:v>
                </c:pt>
                <c:pt idx="24">
                  <c:v>96.023310486407738</c:v>
                </c:pt>
                <c:pt idx="25">
                  <c:v>95.989371212873749</c:v>
                </c:pt>
                <c:pt idx="26">
                  <c:v>95.905764709777813</c:v>
                </c:pt>
                <c:pt idx="27">
                  <c:v>96.078772226085235</c:v>
                </c:pt>
                <c:pt idx="28">
                  <c:v>96.517499420549001</c:v>
                </c:pt>
                <c:pt idx="29">
                  <c:v>96.930565213072413</c:v>
                </c:pt>
                <c:pt idx="30">
                  <c:v>96.835369689745377</c:v>
                </c:pt>
                <c:pt idx="31">
                  <c:v>96.606072646601106</c:v>
                </c:pt>
                <c:pt idx="32">
                  <c:v>96.51336048475217</c:v>
                </c:pt>
                <c:pt idx="33">
                  <c:v>96.398298069600344</c:v>
                </c:pt>
                <c:pt idx="34">
                  <c:v>96.762524419721203</c:v>
                </c:pt>
                <c:pt idx="35">
                  <c:v>96.826264030992363</c:v>
                </c:pt>
                <c:pt idx="36">
                  <c:v>96.842819774179674</c:v>
                </c:pt>
                <c:pt idx="37">
                  <c:v>96.947120956259738</c:v>
                </c:pt>
                <c:pt idx="38">
                  <c:v>97.052249925499154</c:v>
                </c:pt>
                <c:pt idx="39">
                  <c:v>97.113506175292216</c:v>
                </c:pt>
                <c:pt idx="40">
                  <c:v>97.519121883381359</c:v>
                </c:pt>
                <c:pt idx="41">
                  <c:v>97.455382272110199</c:v>
                </c:pt>
                <c:pt idx="42">
                  <c:v>97.437170954604142</c:v>
                </c:pt>
                <c:pt idx="43">
                  <c:v>97.769113605509745</c:v>
                </c:pt>
                <c:pt idx="44">
                  <c:v>97.7533856494818</c:v>
                </c:pt>
                <c:pt idx="45">
                  <c:v>97.904042912486361</c:v>
                </c:pt>
                <c:pt idx="46">
                  <c:v>97.937982186020321</c:v>
                </c:pt>
                <c:pt idx="47">
                  <c:v>98.064633621403274</c:v>
                </c:pt>
                <c:pt idx="48">
                  <c:v>98.154034634614746</c:v>
                </c:pt>
                <c:pt idx="49">
                  <c:v>98.311314194894209</c:v>
                </c:pt>
                <c:pt idx="50">
                  <c:v>98.619251018178204</c:v>
                </c:pt>
                <c:pt idx="51">
                  <c:v>98.782325088573216</c:v>
                </c:pt>
                <c:pt idx="52">
                  <c:v>98.721896625939536</c:v>
                </c:pt>
                <c:pt idx="53">
                  <c:v>98.824542233700868</c:v>
                </c:pt>
                <c:pt idx="54">
                  <c:v>98.878348399059632</c:v>
                </c:pt>
                <c:pt idx="55">
                  <c:v>98.827025595178981</c:v>
                </c:pt>
                <c:pt idx="56">
                  <c:v>98.995066388530191</c:v>
                </c:pt>
                <c:pt idx="57">
                  <c:v>99.164762756200133</c:v>
                </c:pt>
                <c:pt idx="58">
                  <c:v>99.293069765901805</c:v>
                </c:pt>
                <c:pt idx="59">
                  <c:v>98.998377537167642</c:v>
                </c:pt>
                <c:pt idx="60">
                  <c:v>99.415582265487885</c:v>
                </c:pt>
                <c:pt idx="61">
                  <c:v>99.61342339657628</c:v>
                </c:pt>
                <c:pt idx="62">
                  <c:v>99.646534882950917</c:v>
                </c:pt>
                <c:pt idx="63">
                  <c:v>99.828648058011339</c:v>
                </c:pt>
                <c:pt idx="64">
                  <c:v>100</c:v>
                </c:pt>
                <c:pt idx="65">
                  <c:v>100.11175126651435</c:v>
                </c:pt>
                <c:pt idx="66">
                  <c:v>100.07698420582101</c:v>
                </c:pt>
                <c:pt idx="67">
                  <c:v>99.975166385219026</c:v>
                </c:pt>
                <c:pt idx="68">
                  <c:v>100.19121883381345</c:v>
                </c:pt>
                <c:pt idx="69">
                  <c:v>100.36505413728023</c:v>
                </c:pt>
                <c:pt idx="70">
                  <c:v>100.36588192443961</c:v>
                </c:pt>
                <c:pt idx="71">
                  <c:v>100.50908910300984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Employ_data!$Q$5</c:f>
              <c:strCache>
                <c:ptCount val="1"/>
                <c:pt idx="0">
                  <c:v>Philadelphia</c:v>
                </c:pt>
              </c:strCache>
            </c:strRef>
          </c:tx>
          <c:spPr>
            <a:ln>
              <a:solidFill>
                <a:srgbClr val="990000"/>
              </a:solidFill>
            </a:ln>
          </c:spPr>
          <c:marker>
            <c:symbol val="none"/>
          </c:marker>
          <c:cat>
            <c:numRef>
              <c:f>Employ_data!$A$221:$A$293</c:f>
              <c:numCache>
                <c:formatCode>[$-409]mmm\-yy;@</c:formatCode>
                <c:ptCount val="73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</c:numCache>
            </c:numRef>
          </c:cat>
          <c:val>
            <c:numRef>
              <c:f>Employ_data!$Q$221:$Q$293</c:f>
              <c:numCache>
                <c:formatCode>General</c:formatCode>
                <c:ptCount val="73"/>
                <c:pt idx="0">
                  <c:v>100</c:v>
                </c:pt>
                <c:pt idx="1">
                  <c:v>100.23070187255827</c:v>
                </c:pt>
                <c:pt idx="2">
                  <c:v>100.20881045399435</c:v>
                </c:pt>
                <c:pt idx="3">
                  <c:v>100.11787686919035</c:v>
                </c:pt>
                <c:pt idx="4">
                  <c:v>100.20544254344605</c:v>
                </c:pt>
                <c:pt idx="5">
                  <c:v>100.04209888185369</c:v>
                </c:pt>
                <c:pt idx="6">
                  <c:v>99.858547756971589</c:v>
                </c:pt>
                <c:pt idx="7">
                  <c:v>99.705307827024114</c:v>
                </c:pt>
                <c:pt idx="8">
                  <c:v>99.621110063316721</c:v>
                </c:pt>
                <c:pt idx="9">
                  <c:v>99.47965782028831</c:v>
                </c:pt>
                <c:pt idx="10">
                  <c:v>99.110871615249906</c:v>
                </c:pt>
                <c:pt idx="11">
                  <c:v>98.637680183214343</c:v>
                </c:pt>
                <c:pt idx="12">
                  <c:v>98.290785396739864</c:v>
                </c:pt>
                <c:pt idx="13">
                  <c:v>97.800754411962828</c:v>
                </c:pt>
                <c:pt idx="14">
                  <c:v>97.492590596793761</c:v>
                </c:pt>
                <c:pt idx="15">
                  <c:v>96.854371547891702</c:v>
                </c:pt>
                <c:pt idx="16">
                  <c:v>96.31718981543851</c:v>
                </c:pt>
                <c:pt idx="17">
                  <c:v>96.345817055099019</c:v>
                </c:pt>
                <c:pt idx="18">
                  <c:v>96.003974134447006</c:v>
                </c:pt>
                <c:pt idx="19">
                  <c:v>95.928196147110341</c:v>
                </c:pt>
                <c:pt idx="20">
                  <c:v>95.769904351340429</c:v>
                </c:pt>
                <c:pt idx="21">
                  <c:v>95.680654721810583</c:v>
                </c:pt>
                <c:pt idx="22">
                  <c:v>95.6419237505052</c:v>
                </c:pt>
                <c:pt idx="23">
                  <c:v>95.623400242489566</c:v>
                </c:pt>
                <c:pt idx="24">
                  <c:v>95.456688670348939</c:v>
                </c:pt>
                <c:pt idx="25">
                  <c:v>95.45837262562307</c:v>
                </c:pt>
                <c:pt idx="26">
                  <c:v>95.199043513404291</c:v>
                </c:pt>
                <c:pt idx="27">
                  <c:v>95.515627104944102</c:v>
                </c:pt>
                <c:pt idx="28">
                  <c:v>95.911356594368868</c:v>
                </c:pt>
                <c:pt idx="29">
                  <c:v>96.334029368179984</c:v>
                </c:pt>
                <c:pt idx="30">
                  <c:v>96.207732722618886</c:v>
                </c:pt>
                <c:pt idx="31">
                  <c:v>96.142058466927125</c:v>
                </c:pt>
                <c:pt idx="32">
                  <c:v>96.116799137814908</c:v>
                </c:pt>
                <c:pt idx="33">
                  <c:v>96.012393910817735</c:v>
                </c:pt>
                <c:pt idx="34">
                  <c:v>96.222888320086227</c:v>
                </c:pt>
                <c:pt idx="35">
                  <c:v>96.285194665229696</c:v>
                </c:pt>
                <c:pt idx="36">
                  <c:v>96.367708473662944</c:v>
                </c:pt>
                <c:pt idx="37">
                  <c:v>96.320557725986802</c:v>
                </c:pt>
                <c:pt idx="38">
                  <c:v>96.440118550451302</c:v>
                </c:pt>
                <c:pt idx="39">
                  <c:v>96.520948403610404</c:v>
                </c:pt>
                <c:pt idx="40">
                  <c:v>96.724706991782298</c:v>
                </c:pt>
                <c:pt idx="41">
                  <c:v>96.593358480398777</c:v>
                </c:pt>
                <c:pt idx="42">
                  <c:v>96.616933854236848</c:v>
                </c:pt>
                <c:pt idx="43">
                  <c:v>96.596726390947069</c:v>
                </c:pt>
                <c:pt idx="44">
                  <c:v>96.505792806143063</c:v>
                </c:pt>
                <c:pt idx="45">
                  <c:v>96.699447662670082</c:v>
                </c:pt>
                <c:pt idx="46">
                  <c:v>96.653980870268086</c:v>
                </c:pt>
                <c:pt idx="47">
                  <c:v>96.857739458439994</c:v>
                </c:pt>
                <c:pt idx="48">
                  <c:v>96.906574161390282</c:v>
                </c:pt>
                <c:pt idx="49">
                  <c:v>96.94530513269568</c:v>
                </c:pt>
                <c:pt idx="50">
                  <c:v>97.216421931833509</c:v>
                </c:pt>
                <c:pt idx="51">
                  <c:v>97.497642462616213</c:v>
                </c:pt>
                <c:pt idx="52">
                  <c:v>97.197898423817875</c:v>
                </c:pt>
                <c:pt idx="53">
                  <c:v>97.325879024653119</c:v>
                </c:pt>
                <c:pt idx="54">
                  <c:v>97.282096187525269</c:v>
                </c:pt>
                <c:pt idx="55">
                  <c:v>97.1322241681261</c:v>
                </c:pt>
                <c:pt idx="56">
                  <c:v>97.319143203556507</c:v>
                </c:pt>
                <c:pt idx="57">
                  <c:v>97.410076788360513</c:v>
                </c:pt>
                <c:pt idx="58">
                  <c:v>97.364609995958503</c:v>
                </c:pt>
                <c:pt idx="59">
                  <c:v>97.50269432843865</c:v>
                </c:pt>
                <c:pt idx="60">
                  <c:v>97.735080156271053</c:v>
                </c:pt>
                <c:pt idx="61">
                  <c:v>97.908527549508278</c:v>
                </c:pt>
                <c:pt idx="62">
                  <c:v>98.039876060891828</c:v>
                </c:pt>
                <c:pt idx="63">
                  <c:v>97.989357402667395</c:v>
                </c:pt>
                <c:pt idx="64">
                  <c:v>98.023036508150355</c:v>
                </c:pt>
                <c:pt idx="65">
                  <c:v>98.007880910683014</c:v>
                </c:pt>
                <c:pt idx="66">
                  <c:v>98.169540617001218</c:v>
                </c:pt>
                <c:pt idx="67">
                  <c:v>98.183012259194399</c:v>
                </c:pt>
                <c:pt idx="68">
                  <c:v>98.376667115721418</c:v>
                </c:pt>
                <c:pt idx="69">
                  <c:v>98.349723831335041</c:v>
                </c:pt>
                <c:pt idx="70">
                  <c:v>98.32783241277113</c:v>
                </c:pt>
                <c:pt idx="71">
                  <c:v>98.541694732587914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Employ_data!$R$5</c:f>
              <c:strCache>
                <c:ptCount val="1"/>
                <c:pt idx="0">
                  <c:v>Cleveland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ymbol val="none"/>
          </c:marker>
          <c:cat>
            <c:numRef>
              <c:f>Employ_data!$A$221:$A$293</c:f>
              <c:numCache>
                <c:formatCode>[$-409]mmm\-yy;@</c:formatCode>
                <c:ptCount val="73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</c:numCache>
            </c:numRef>
          </c:cat>
          <c:val>
            <c:numRef>
              <c:f>Employ_data!$R$221:$R$293</c:f>
              <c:numCache>
                <c:formatCode>General</c:formatCode>
                <c:ptCount val="73"/>
                <c:pt idx="0">
                  <c:v>100</c:v>
                </c:pt>
                <c:pt idx="1">
                  <c:v>100.17677576378658</c:v>
                </c:pt>
                <c:pt idx="2">
                  <c:v>100.12041247678216</c:v>
                </c:pt>
                <c:pt idx="3">
                  <c:v>99.62339076410683</c:v>
                </c:pt>
                <c:pt idx="4">
                  <c:v>99.80529046307565</c:v>
                </c:pt>
                <c:pt idx="5">
                  <c:v>99.672068148337928</c:v>
                </c:pt>
                <c:pt idx="6">
                  <c:v>99.519631076666883</c:v>
                </c:pt>
                <c:pt idx="7">
                  <c:v>99.435086146160245</c:v>
                </c:pt>
                <c:pt idx="8">
                  <c:v>99.239095625440342</c:v>
                </c:pt>
                <c:pt idx="9">
                  <c:v>98.950874271440469</c:v>
                </c:pt>
                <c:pt idx="10">
                  <c:v>98.538397489271759</c:v>
                </c:pt>
                <c:pt idx="11">
                  <c:v>98.015756100685337</c:v>
                </c:pt>
                <c:pt idx="12">
                  <c:v>97.53026324216998</c:v>
                </c:pt>
                <c:pt idx="13">
                  <c:v>96.660475244988149</c:v>
                </c:pt>
                <c:pt idx="14">
                  <c:v>96.247998462819453</c:v>
                </c:pt>
                <c:pt idx="15">
                  <c:v>95.597258694677507</c:v>
                </c:pt>
                <c:pt idx="16">
                  <c:v>94.869659898802283</c:v>
                </c:pt>
                <c:pt idx="17">
                  <c:v>94.595529366553521</c:v>
                </c:pt>
                <c:pt idx="18">
                  <c:v>94.075449945558191</c:v>
                </c:pt>
                <c:pt idx="19">
                  <c:v>93.839748927176075</c:v>
                </c:pt>
                <c:pt idx="20">
                  <c:v>93.712931531416118</c:v>
                </c:pt>
                <c:pt idx="21">
                  <c:v>93.639915455069485</c:v>
                </c:pt>
                <c:pt idx="22">
                  <c:v>93.501569205149551</c:v>
                </c:pt>
                <c:pt idx="23">
                  <c:v>93.509255107922883</c:v>
                </c:pt>
                <c:pt idx="24">
                  <c:v>93.464420675078458</c:v>
                </c:pt>
                <c:pt idx="25">
                  <c:v>93.438800999167356</c:v>
                </c:pt>
                <c:pt idx="26">
                  <c:v>93.354256068660717</c:v>
                </c:pt>
                <c:pt idx="27">
                  <c:v>93.50797412412733</c:v>
                </c:pt>
                <c:pt idx="28">
                  <c:v>93.865368603087177</c:v>
                </c:pt>
                <c:pt idx="29">
                  <c:v>94.168961762633714</c:v>
                </c:pt>
                <c:pt idx="30">
                  <c:v>94.113879459424837</c:v>
                </c:pt>
                <c:pt idx="31">
                  <c:v>94.190738487158129</c:v>
                </c:pt>
                <c:pt idx="32">
                  <c:v>94.198424389931461</c:v>
                </c:pt>
                <c:pt idx="33">
                  <c:v>94.211234227887019</c:v>
                </c:pt>
                <c:pt idx="34">
                  <c:v>94.555818868891308</c:v>
                </c:pt>
                <c:pt idx="35">
                  <c:v>94.569909690642419</c:v>
                </c:pt>
                <c:pt idx="36">
                  <c:v>94.645487734580158</c:v>
                </c:pt>
                <c:pt idx="37">
                  <c:v>94.719784794722344</c:v>
                </c:pt>
                <c:pt idx="38">
                  <c:v>94.845321206686734</c:v>
                </c:pt>
                <c:pt idx="39">
                  <c:v>94.883750720553394</c:v>
                </c:pt>
                <c:pt idx="40">
                  <c:v>95.107922884775505</c:v>
                </c:pt>
                <c:pt idx="41">
                  <c:v>95.10151796579774</c:v>
                </c:pt>
                <c:pt idx="42">
                  <c:v>94.99135335938</c:v>
                </c:pt>
                <c:pt idx="43">
                  <c:v>95.388458336002046</c:v>
                </c:pt>
                <c:pt idx="44">
                  <c:v>95.54473835905975</c:v>
                </c:pt>
                <c:pt idx="45">
                  <c:v>95.662588868250808</c:v>
                </c:pt>
                <c:pt idx="46">
                  <c:v>95.686927560366371</c:v>
                </c:pt>
                <c:pt idx="47">
                  <c:v>95.895727919041832</c:v>
                </c:pt>
                <c:pt idx="48">
                  <c:v>96.036636136552872</c:v>
                </c:pt>
                <c:pt idx="49">
                  <c:v>96.294113879459417</c:v>
                </c:pt>
                <c:pt idx="50">
                  <c:v>96.560558508934861</c:v>
                </c:pt>
                <c:pt idx="51">
                  <c:v>96.748863126881446</c:v>
                </c:pt>
                <c:pt idx="52">
                  <c:v>96.729648369948123</c:v>
                </c:pt>
                <c:pt idx="53">
                  <c:v>96.748863126881446</c:v>
                </c:pt>
                <c:pt idx="54">
                  <c:v>96.789854608339198</c:v>
                </c:pt>
                <c:pt idx="55">
                  <c:v>96.613078844552618</c:v>
                </c:pt>
                <c:pt idx="56">
                  <c:v>96.515724076090436</c:v>
                </c:pt>
                <c:pt idx="57">
                  <c:v>96.504195221930445</c:v>
                </c:pt>
                <c:pt idx="58">
                  <c:v>96.72836738615257</c:v>
                </c:pt>
                <c:pt idx="59">
                  <c:v>96.677128034330366</c:v>
                </c:pt>
                <c:pt idx="60">
                  <c:v>96.760391981041451</c:v>
                </c:pt>
                <c:pt idx="61">
                  <c:v>96.729648369948123</c:v>
                </c:pt>
                <c:pt idx="62">
                  <c:v>96.983283161468009</c:v>
                </c:pt>
                <c:pt idx="63">
                  <c:v>96.637417536668153</c:v>
                </c:pt>
                <c:pt idx="64">
                  <c:v>96.733491321334782</c:v>
                </c:pt>
                <c:pt idx="65">
                  <c:v>97.145968103503492</c:v>
                </c:pt>
                <c:pt idx="66">
                  <c:v>97.042208416063545</c:v>
                </c:pt>
                <c:pt idx="67">
                  <c:v>97.13572023313904</c:v>
                </c:pt>
                <c:pt idx="68">
                  <c:v>97.113943508614611</c:v>
                </c:pt>
                <c:pt idx="69">
                  <c:v>97.093447767885749</c:v>
                </c:pt>
                <c:pt idx="70">
                  <c:v>97.019150707743549</c:v>
                </c:pt>
                <c:pt idx="71">
                  <c:v>96.935886761032478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Employ_data!$S$5</c:f>
              <c:strCache>
                <c:ptCount val="1"/>
                <c:pt idx="0">
                  <c:v>Richmond</c:v>
                </c:pt>
              </c:strCache>
            </c:strRef>
          </c:tx>
          <c:spPr>
            <a:ln>
              <a:solidFill>
                <a:srgbClr val="009999"/>
              </a:solidFill>
            </a:ln>
          </c:spPr>
          <c:marker>
            <c:symbol val="none"/>
          </c:marker>
          <c:cat>
            <c:numRef>
              <c:f>Employ_data!$A$221:$A$293</c:f>
              <c:numCache>
                <c:formatCode>[$-409]mmm\-yy;@</c:formatCode>
                <c:ptCount val="73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</c:numCache>
            </c:numRef>
          </c:cat>
          <c:val>
            <c:numRef>
              <c:f>Employ_data!$S$221:$S$293</c:f>
              <c:numCache>
                <c:formatCode>General</c:formatCode>
                <c:ptCount val="73"/>
                <c:pt idx="0">
                  <c:v>100</c:v>
                </c:pt>
                <c:pt idx="1">
                  <c:v>100.14532269552016</c:v>
                </c:pt>
                <c:pt idx="2">
                  <c:v>100.19208494902914</c:v>
                </c:pt>
                <c:pt idx="3">
                  <c:v>100.0755390248991</c:v>
                </c:pt>
                <c:pt idx="4">
                  <c:v>99.969784390040346</c:v>
                </c:pt>
                <c:pt idx="5">
                  <c:v>99.861871497327343</c:v>
                </c:pt>
                <c:pt idx="6">
                  <c:v>99.680577837569516</c:v>
                </c:pt>
                <c:pt idx="7">
                  <c:v>99.574103783426011</c:v>
                </c:pt>
                <c:pt idx="8">
                  <c:v>99.515111402076258</c:v>
                </c:pt>
                <c:pt idx="9">
                  <c:v>99.275544780253384</c:v>
                </c:pt>
                <c:pt idx="10">
                  <c:v>98.886338947201807</c:v>
                </c:pt>
                <c:pt idx="11">
                  <c:v>98.450370860641286</c:v>
                </c:pt>
                <c:pt idx="12">
                  <c:v>98.048215480464165</c:v>
                </c:pt>
                <c:pt idx="13">
                  <c:v>97.234552269408141</c:v>
                </c:pt>
                <c:pt idx="14">
                  <c:v>96.792109409284834</c:v>
                </c:pt>
                <c:pt idx="15">
                  <c:v>96.189955467946277</c:v>
                </c:pt>
                <c:pt idx="16">
                  <c:v>95.636722037970941</c:v>
                </c:pt>
                <c:pt idx="17">
                  <c:v>95.646793907957488</c:v>
                </c:pt>
                <c:pt idx="18">
                  <c:v>95.377011676174988</c:v>
                </c:pt>
                <c:pt idx="19">
                  <c:v>95.074136157293836</c:v>
                </c:pt>
                <c:pt idx="20">
                  <c:v>94.956151394594286</c:v>
                </c:pt>
                <c:pt idx="21">
                  <c:v>94.720901288479936</c:v>
                </c:pt>
                <c:pt idx="22">
                  <c:v>94.650398198574109</c:v>
                </c:pt>
                <c:pt idx="23">
                  <c:v>94.659031229991157</c:v>
                </c:pt>
                <c:pt idx="24">
                  <c:v>94.530255178020298</c:v>
                </c:pt>
                <c:pt idx="25">
                  <c:v>94.526658081596523</c:v>
                </c:pt>
                <c:pt idx="26">
                  <c:v>94.089970575751252</c:v>
                </c:pt>
                <c:pt idx="27">
                  <c:v>94.584211624376792</c:v>
                </c:pt>
                <c:pt idx="28">
                  <c:v>95.074136157293836</c:v>
                </c:pt>
                <c:pt idx="29">
                  <c:v>95.559744174502342</c:v>
                </c:pt>
                <c:pt idx="30">
                  <c:v>95.456867216782612</c:v>
                </c:pt>
                <c:pt idx="31">
                  <c:v>95.473413860331931</c:v>
                </c:pt>
                <c:pt idx="32">
                  <c:v>95.345357227645849</c:v>
                </c:pt>
                <c:pt idx="33">
                  <c:v>95.358306774771393</c:v>
                </c:pt>
                <c:pt idx="34">
                  <c:v>95.676290098632393</c:v>
                </c:pt>
                <c:pt idx="35">
                  <c:v>95.659743455083046</c:v>
                </c:pt>
                <c:pt idx="36">
                  <c:v>95.744634930683944</c:v>
                </c:pt>
                <c:pt idx="37">
                  <c:v>95.750390284961966</c:v>
                </c:pt>
                <c:pt idx="38">
                  <c:v>96.064057093114428</c:v>
                </c:pt>
                <c:pt idx="39">
                  <c:v>96.12304947446421</c:v>
                </c:pt>
                <c:pt idx="40">
                  <c:v>96.288515909957482</c:v>
                </c:pt>
                <c:pt idx="41">
                  <c:v>96.221609916475416</c:v>
                </c:pt>
                <c:pt idx="42">
                  <c:v>96.230962367177213</c:v>
                </c:pt>
                <c:pt idx="43">
                  <c:v>96.522327177502319</c:v>
                </c:pt>
                <c:pt idx="44">
                  <c:v>96.453982345450754</c:v>
                </c:pt>
                <c:pt idx="45">
                  <c:v>96.676282904439532</c:v>
                </c:pt>
                <c:pt idx="46">
                  <c:v>96.694987805843127</c:v>
                </c:pt>
                <c:pt idx="47">
                  <c:v>96.814411407112161</c:v>
                </c:pt>
                <c:pt idx="48">
                  <c:v>96.888511593441777</c:v>
                </c:pt>
                <c:pt idx="49">
                  <c:v>97.270523233645804</c:v>
                </c:pt>
                <c:pt idx="50">
                  <c:v>97.446061539125623</c:v>
                </c:pt>
                <c:pt idx="51">
                  <c:v>97.587067718937277</c:v>
                </c:pt>
                <c:pt idx="52">
                  <c:v>97.613686232473142</c:v>
                </c:pt>
                <c:pt idx="53">
                  <c:v>97.564765721109922</c:v>
                </c:pt>
                <c:pt idx="54">
                  <c:v>97.571240494672693</c:v>
                </c:pt>
                <c:pt idx="55">
                  <c:v>97.445342119840859</c:v>
                </c:pt>
                <c:pt idx="56">
                  <c:v>97.625916360313951</c:v>
                </c:pt>
                <c:pt idx="57">
                  <c:v>97.746778800152512</c:v>
                </c:pt>
                <c:pt idx="58">
                  <c:v>98.125193343932764</c:v>
                </c:pt>
                <c:pt idx="59">
                  <c:v>98.310084100114395</c:v>
                </c:pt>
                <c:pt idx="60">
                  <c:v>98.402169768562814</c:v>
                </c:pt>
                <c:pt idx="61">
                  <c:v>98.560442011208551</c:v>
                </c:pt>
                <c:pt idx="62">
                  <c:v>98.802166890885673</c:v>
                </c:pt>
                <c:pt idx="63">
                  <c:v>98.762598830224249</c:v>
                </c:pt>
                <c:pt idx="64">
                  <c:v>98.835260177984324</c:v>
                </c:pt>
                <c:pt idx="65">
                  <c:v>98.777706635204069</c:v>
                </c:pt>
                <c:pt idx="66">
                  <c:v>98.885619527917072</c:v>
                </c:pt>
                <c:pt idx="67">
                  <c:v>98.927345846432758</c:v>
                </c:pt>
                <c:pt idx="68">
                  <c:v>99.072668541952936</c:v>
                </c:pt>
                <c:pt idx="69">
                  <c:v>99.197847497500007</c:v>
                </c:pt>
                <c:pt idx="70">
                  <c:v>99.364033352278042</c:v>
                </c:pt>
                <c:pt idx="71">
                  <c:v>99.44892482787894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Employ_data!$T$5</c:f>
              <c:strCache>
                <c:ptCount val="1"/>
                <c:pt idx="0">
                  <c:v>Atlanta</c:v>
                </c:pt>
              </c:strCache>
            </c:strRef>
          </c:tx>
          <c:spPr>
            <a:ln>
              <a:solidFill>
                <a:srgbClr val="000000">
                  <a:lumMod val="85000"/>
                  <a:lumOff val="15000"/>
                </a:srgbClr>
              </a:solidFill>
            </a:ln>
          </c:spPr>
          <c:marker>
            <c:symbol val="none"/>
          </c:marker>
          <c:cat>
            <c:numRef>
              <c:f>Employ_data!$A$221:$A$293</c:f>
              <c:numCache>
                <c:formatCode>[$-409]mmm\-yy;@</c:formatCode>
                <c:ptCount val="73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</c:numCache>
            </c:numRef>
          </c:cat>
          <c:val>
            <c:numRef>
              <c:f>Employ_data!$T$221:$T$293</c:f>
              <c:numCache>
                <c:formatCode>General</c:formatCode>
                <c:ptCount val="73"/>
                <c:pt idx="0">
                  <c:v>100</c:v>
                </c:pt>
                <c:pt idx="1">
                  <c:v>99.814485291333824</c:v>
                </c:pt>
                <c:pt idx="2">
                  <c:v>99.845314266243363</c:v>
                </c:pt>
                <c:pt idx="3">
                  <c:v>99.56839435126642</c:v>
                </c:pt>
                <c:pt idx="4">
                  <c:v>99.243878825902826</c:v>
                </c:pt>
                <c:pt idx="5">
                  <c:v>98.984266405611947</c:v>
                </c:pt>
                <c:pt idx="6">
                  <c:v>98.703019616963516</c:v>
                </c:pt>
                <c:pt idx="7">
                  <c:v>98.319009578616587</c:v>
                </c:pt>
                <c:pt idx="8">
                  <c:v>98.042089663639658</c:v>
                </c:pt>
                <c:pt idx="9">
                  <c:v>97.585063632085934</c:v>
                </c:pt>
                <c:pt idx="10">
                  <c:v>97.15129454651661</c:v>
                </c:pt>
                <c:pt idx="11">
                  <c:v>96.6174665072935</c:v>
                </c:pt>
                <c:pt idx="12">
                  <c:v>96.128529782412343</c:v>
                </c:pt>
                <c:pt idx="13">
                  <c:v>95.219345452185351</c:v>
                </c:pt>
                <c:pt idx="14">
                  <c:v>94.59140791060679</c:v>
                </c:pt>
                <c:pt idx="15">
                  <c:v>93.981318722923234</c:v>
                </c:pt>
                <c:pt idx="16">
                  <c:v>93.405844524611808</c:v>
                </c:pt>
                <c:pt idx="17">
                  <c:v>93.207349194931084</c:v>
                </c:pt>
                <c:pt idx="18">
                  <c:v>92.872557344597624</c:v>
                </c:pt>
                <c:pt idx="19">
                  <c:v>92.540469790308904</c:v>
                </c:pt>
                <c:pt idx="20">
                  <c:v>92.340892742210272</c:v>
                </c:pt>
                <c:pt idx="21">
                  <c:v>92.096424379769701</c:v>
                </c:pt>
                <c:pt idx="22">
                  <c:v>91.996906285324883</c:v>
                </c:pt>
                <c:pt idx="23">
                  <c:v>92.035848148368487</c:v>
                </c:pt>
                <c:pt idx="24">
                  <c:v>91.831944226598395</c:v>
                </c:pt>
                <c:pt idx="25">
                  <c:v>91.782726038584897</c:v>
                </c:pt>
                <c:pt idx="26">
                  <c:v>91.727017540064153</c:v>
                </c:pt>
                <c:pt idx="27">
                  <c:v>91.871426948850953</c:v>
                </c:pt>
                <c:pt idx="28">
                  <c:v>92.078035166665785</c:v>
                </c:pt>
                <c:pt idx="29">
                  <c:v>92.612404065097834</c:v>
                </c:pt>
                <c:pt idx="30">
                  <c:v>92.544255804771453</c:v>
                </c:pt>
                <c:pt idx="31">
                  <c:v>92.470158093146793</c:v>
                </c:pt>
                <c:pt idx="32">
                  <c:v>92.424725919595872</c:v>
                </c:pt>
                <c:pt idx="33">
                  <c:v>92.318176655434826</c:v>
                </c:pt>
                <c:pt idx="34">
                  <c:v>92.675143733334778</c:v>
                </c:pt>
                <c:pt idx="35">
                  <c:v>92.626466404530234</c:v>
                </c:pt>
                <c:pt idx="36">
                  <c:v>92.655672801812969</c:v>
                </c:pt>
                <c:pt idx="37">
                  <c:v>92.60050516250115</c:v>
                </c:pt>
                <c:pt idx="38">
                  <c:v>92.83956493285234</c:v>
                </c:pt>
                <c:pt idx="39">
                  <c:v>92.93042927995414</c:v>
                </c:pt>
                <c:pt idx="40">
                  <c:v>93.16462131742486</c:v>
                </c:pt>
                <c:pt idx="41">
                  <c:v>93.15272241482819</c:v>
                </c:pt>
                <c:pt idx="42">
                  <c:v>93.032651670443684</c:v>
                </c:pt>
                <c:pt idx="43">
                  <c:v>93.326879080106664</c:v>
                </c:pt>
                <c:pt idx="44">
                  <c:v>93.371770394448617</c:v>
                </c:pt>
                <c:pt idx="45">
                  <c:v>93.587032359606482</c:v>
                </c:pt>
                <c:pt idx="46">
                  <c:v>93.661130071231156</c:v>
                </c:pt>
                <c:pt idx="47">
                  <c:v>93.791477140585542</c:v>
                </c:pt>
                <c:pt idx="48">
                  <c:v>93.824469552330839</c:v>
                </c:pt>
                <c:pt idx="49">
                  <c:v>94.052171279294299</c:v>
                </c:pt>
                <c:pt idx="50">
                  <c:v>94.205234435424117</c:v>
                </c:pt>
                <c:pt idx="51">
                  <c:v>94.392912580926065</c:v>
                </c:pt>
                <c:pt idx="52">
                  <c:v>94.670373355111948</c:v>
                </c:pt>
                <c:pt idx="53">
                  <c:v>94.631972351277241</c:v>
                </c:pt>
                <c:pt idx="54">
                  <c:v>94.667669059067251</c:v>
                </c:pt>
                <c:pt idx="55">
                  <c:v>94.672536791947692</c:v>
                </c:pt>
                <c:pt idx="56">
                  <c:v>94.784494648198134</c:v>
                </c:pt>
                <c:pt idx="57">
                  <c:v>94.842907442763575</c:v>
                </c:pt>
                <c:pt idx="58">
                  <c:v>95.150115473441119</c:v>
                </c:pt>
                <c:pt idx="59">
                  <c:v>95.315077532167606</c:v>
                </c:pt>
                <c:pt idx="60">
                  <c:v>95.412432189776695</c:v>
                </c:pt>
                <c:pt idx="61">
                  <c:v>95.603355490532266</c:v>
                </c:pt>
                <c:pt idx="62">
                  <c:v>95.739652011184987</c:v>
                </c:pt>
                <c:pt idx="63">
                  <c:v>95.951668821089186</c:v>
                </c:pt>
                <c:pt idx="64">
                  <c:v>96.153950165232487</c:v>
                </c:pt>
                <c:pt idx="65">
                  <c:v>96.201545775619152</c:v>
                </c:pt>
                <c:pt idx="66">
                  <c:v>96.289705826676254</c:v>
                </c:pt>
                <c:pt idx="67">
                  <c:v>96.539582781206221</c:v>
                </c:pt>
                <c:pt idx="68">
                  <c:v>96.541205358833039</c:v>
                </c:pt>
                <c:pt idx="69">
                  <c:v>96.689941641291355</c:v>
                </c:pt>
                <c:pt idx="70">
                  <c:v>97.046908719191308</c:v>
                </c:pt>
                <c:pt idx="71">
                  <c:v>97.222147102887661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Employ_data!$U$5</c:f>
              <c:strCache>
                <c:ptCount val="1"/>
                <c:pt idx="0">
                  <c:v>Chicago</c:v>
                </c:pt>
              </c:strCache>
            </c:strRef>
          </c:tx>
          <c:spPr>
            <a:ln>
              <a:solidFill>
                <a:srgbClr val="0000CC"/>
              </a:solidFill>
            </a:ln>
          </c:spPr>
          <c:marker>
            <c:symbol val="none"/>
          </c:marker>
          <c:cat>
            <c:numRef>
              <c:f>Employ_data!$A$221:$A$293</c:f>
              <c:numCache>
                <c:formatCode>[$-409]mmm\-yy;@</c:formatCode>
                <c:ptCount val="73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</c:numCache>
            </c:numRef>
          </c:cat>
          <c:val>
            <c:numRef>
              <c:f>Employ_data!$U$221:$U$293</c:f>
              <c:numCache>
                <c:formatCode>General</c:formatCode>
                <c:ptCount val="73"/>
                <c:pt idx="0">
                  <c:v>100</c:v>
                </c:pt>
                <c:pt idx="1">
                  <c:v>99.995668102381302</c:v>
                </c:pt>
                <c:pt idx="2">
                  <c:v>99.933165008168714</c:v>
                </c:pt>
                <c:pt idx="3">
                  <c:v>99.691197584038804</c:v>
                </c:pt>
                <c:pt idx="4">
                  <c:v>99.561859497994945</c:v>
                </c:pt>
                <c:pt idx="5">
                  <c:v>99.463463537798901</c:v>
                </c:pt>
                <c:pt idx="6">
                  <c:v>99.457893955146289</c:v>
                </c:pt>
                <c:pt idx="7">
                  <c:v>99.178795979998995</c:v>
                </c:pt>
                <c:pt idx="8">
                  <c:v>99.068642011980785</c:v>
                </c:pt>
                <c:pt idx="9">
                  <c:v>98.730135155205701</c:v>
                </c:pt>
                <c:pt idx="10">
                  <c:v>98.264146739937615</c:v>
                </c:pt>
                <c:pt idx="11">
                  <c:v>97.765359671270858</c:v>
                </c:pt>
                <c:pt idx="12">
                  <c:v>97.174983910094554</c:v>
                </c:pt>
                <c:pt idx="13">
                  <c:v>95.866131986732015</c:v>
                </c:pt>
                <c:pt idx="14">
                  <c:v>95.45088865785435</c:v>
                </c:pt>
                <c:pt idx="15">
                  <c:v>94.783157582058521</c:v>
                </c:pt>
                <c:pt idx="16">
                  <c:v>94.04302193177881</c:v>
                </c:pt>
                <c:pt idx="17">
                  <c:v>93.731744145749786</c:v>
                </c:pt>
                <c:pt idx="18">
                  <c:v>93.19087578592999</c:v>
                </c:pt>
                <c:pt idx="19">
                  <c:v>92.862270409426202</c:v>
                </c:pt>
                <c:pt idx="20">
                  <c:v>92.859795039358374</c:v>
                </c:pt>
                <c:pt idx="21">
                  <c:v>92.752116441407978</c:v>
                </c:pt>
                <c:pt idx="22">
                  <c:v>92.675379969305411</c:v>
                </c:pt>
                <c:pt idx="23">
                  <c:v>92.690851032229318</c:v>
                </c:pt>
                <c:pt idx="24">
                  <c:v>92.624016040398033</c:v>
                </c:pt>
                <c:pt idx="25">
                  <c:v>92.640724788355854</c:v>
                </c:pt>
                <c:pt idx="26">
                  <c:v>92.658052378830618</c:v>
                </c:pt>
                <c:pt idx="27">
                  <c:v>92.667335016584971</c:v>
                </c:pt>
                <c:pt idx="28">
                  <c:v>92.957572157037475</c:v>
                </c:pt>
                <c:pt idx="29">
                  <c:v>93.268849943066485</c:v>
                </c:pt>
                <c:pt idx="30">
                  <c:v>93.188400415862176</c:v>
                </c:pt>
                <c:pt idx="31">
                  <c:v>93.265136887964744</c:v>
                </c:pt>
                <c:pt idx="32">
                  <c:v>93.371577800881226</c:v>
                </c:pt>
                <c:pt idx="33">
                  <c:v>93.249665825040836</c:v>
                </c:pt>
                <c:pt idx="34">
                  <c:v>93.63706124065547</c:v>
                </c:pt>
                <c:pt idx="35">
                  <c:v>93.69708896480023</c:v>
                </c:pt>
                <c:pt idx="36">
                  <c:v>93.768255854250214</c:v>
                </c:pt>
                <c:pt idx="37">
                  <c:v>93.920491113421448</c:v>
                </c:pt>
                <c:pt idx="38">
                  <c:v>93.987326105252734</c:v>
                </c:pt>
                <c:pt idx="39">
                  <c:v>94.189687608297433</c:v>
                </c:pt>
                <c:pt idx="40">
                  <c:v>94.341922867468668</c:v>
                </c:pt>
                <c:pt idx="41">
                  <c:v>94.485494331402549</c:v>
                </c:pt>
                <c:pt idx="42">
                  <c:v>94.452076835486906</c:v>
                </c:pt>
                <c:pt idx="43">
                  <c:v>94.751596613693749</c:v>
                </c:pt>
                <c:pt idx="44">
                  <c:v>94.878459329669781</c:v>
                </c:pt>
                <c:pt idx="45">
                  <c:v>95.011510470815381</c:v>
                </c:pt>
                <c:pt idx="46">
                  <c:v>95.061636714688845</c:v>
                </c:pt>
                <c:pt idx="47">
                  <c:v>95.172409525224026</c:v>
                </c:pt>
                <c:pt idx="48">
                  <c:v>95.338259319768298</c:v>
                </c:pt>
                <c:pt idx="49">
                  <c:v>95.565374523491258</c:v>
                </c:pt>
                <c:pt idx="50">
                  <c:v>95.811055002722895</c:v>
                </c:pt>
                <c:pt idx="51">
                  <c:v>96.057354324471504</c:v>
                </c:pt>
                <c:pt idx="52">
                  <c:v>96.032600623793257</c:v>
                </c:pt>
                <c:pt idx="53">
                  <c:v>96.041264419030639</c:v>
                </c:pt>
                <c:pt idx="54">
                  <c:v>96.130377741472344</c:v>
                </c:pt>
                <c:pt idx="55">
                  <c:v>96.13718500915887</c:v>
                </c:pt>
                <c:pt idx="56">
                  <c:v>96.256002772414476</c:v>
                </c:pt>
                <c:pt idx="57">
                  <c:v>96.309842071389667</c:v>
                </c:pt>
                <c:pt idx="58">
                  <c:v>96.428040992128317</c:v>
                </c:pt>
                <c:pt idx="59">
                  <c:v>96.537576117629584</c:v>
                </c:pt>
                <c:pt idx="60">
                  <c:v>96.489925243823947</c:v>
                </c:pt>
                <c:pt idx="61">
                  <c:v>96.819149462844706</c:v>
                </c:pt>
                <c:pt idx="62">
                  <c:v>97.099485123025886</c:v>
                </c:pt>
                <c:pt idx="63">
                  <c:v>96.878558344472481</c:v>
                </c:pt>
                <c:pt idx="64">
                  <c:v>96.775830486657753</c:v>
                </c:pt>
                <c:pt idx="65">
                  <c:v>97.025842863508089</c:v>
                </c:pt>
                <c:pt idx="66">
                  <c:v>97.302465468587542</c:v>
                </c:pt>
                <c:pt idx="67">
                  <c:v>97.502970444081399</c:v>
                </c:pt>
                <c:pt idx="68">
                  <c:v>97.62983316005743</c:v>
                </c:pt>
                <c:pt idx="69">
                  <c:v>97.540100995098769</c:v>
                </c:pt>
                <c:pt idx="70">
                  <c:v>97.801252537254314</c:v>
                </c:pt>
                <c:pt idx="71">
                  <c:v>97.986286449824249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Employ_data!$V$5</c:f>
              <c:strCache>
                <c:ptCount val="1"/>
                <c:pt idx="0">
                  <c:v>St Louis</c:v>
                </c:pt>
              </c:strCache>
            </c:strRef>
          </c:tx>
          <c:spPr>
            <a:ln>
              <a:solidFill>
                <a:srgbClr val="00CCFF"/>
              </a:solidFill>
            </a:ln>
          </c:spPr>
          <c:marker>
            <c:symbol val="none"/>
          </c:marker>
          <c:cat>
            <c:numRef>
              <c:f>Employ_data!$A$221:$A$293</c:f>
              <c:numCache>
                <c:formatCode>[$-409]mmm\-yy;@</c:formatCode>
                <c:ptCount val="73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</c:numCache>
            </c:numRef>
          </c:cat>
          <c:val>
            <c:numRef>
              <c:f>Employ_data!$V$221:$V$293</c:f>
              <c:numCache>
                <c:formatCode>General</c:formatCode>
                <c:ptCount val="73"/>
                <c:pt idx="0">
                  <c:v>100</c:v>
                </c:pt>
                <c:pt idx="1">
                  <c:v>100.02042740414834</c:v>
                </c:pt>
                <c:pt idx="2">
                  <c:v>99.996857322438728</c:v>
                </c:pt>
                <c:pt idx="3">
                  <c:v>99.682589566310497</c:v>
                </c:pt>
                <c:pt idx="4">
                  <c:v>99.627592708988061</c:v>
                </c:pt>
                <c:pt idx="5">
                  <c:v>99.630735386549347</c:v>
                </c:pt>
                <c:pt idx="6">
                  <c:v>99.55688246385921</c:v>
                </c:pt>
                <c:pt idx="7">
                  <c:v>99.120050282840978</c:v>
                </c:pt>
                <c:pt idx="8">
                  <c:v>99.061910747957256</c:v>
                </c:pt>
                <c:pt idx="9">
                  <c:v>98.794783155248282</c:v>
                </c:pt>
                <c:pt idx="10">
                  <c:v>98.441231929604029</c:v>
                </c:pt>
                <c:pt idx="11">
                  <c:v>98.045254556882469</c:v>
                </c:pt>
                <c:pt idx="12">
                  <c:v>97.492143306096793</c:v>
                </c:pt>
                <c:pt idx="13">
                  <c:v>96.77875549968573</c:v>
                </c:pt>
                <c:pt idx="14">
                  <c:v>96.38749214330609</c:v>
                </c:pt>
                <c:pt idx="15">
                  <c:v>95.774670018856071</c:v>
                </c:pt>
                <c:pt idx="16">
                  <c:v>95.161847894406037</c:v>
                </c:pt>
                <c:pt idx="17">
                  <c:v>94.990571967316157</c:v>
                </c:pt>
                <c:pt idx="18">
                  <c:v>94.712445003142676</c:v>
                </c:pt>
                <c:pt idx="19">
                  <c:v>94.611879321181661</c:v>
                </c:pt>
                <c:pt idx="20">
                  <c:v>94.38717787554998</c:v>
                </c:pt>
                <c:pt idx="21">
                  <c:v>94.223758642363293</c:v>
                </c:pt>
                <c:pt idx="22">
                  <c:v>94.149905719673157</c:v>
                </c:pt>
                <c:pt idx="23">
                  <c:v>94.263042111879315</c:v>
                </c:pt>
                <c:pt idx="24">
                  <c:v>94.120050282840978</c:v>
                </c:pt>
                <c:pt idx="25">
                  <c:v>94.046197360150856</c:v>
                </c:pt>
                <c:pt idx="26">
                  <c:v>93.948774355751098</c:v>
                </c:pt>
                <c:pt idx="27">
                  <c:v>94.245757385292279</c:v>
                </c:pt>
                <c:pt idx="28">
                  <c:v>94.396605908233809</c:v>
                </c:pt>
                <c:pt idx="29">
                  <c:v>94.904148334380892</c:v>
                </c:pt>
                <c:pt idx="30">
                  <c:v>94.839723444374613</c:v>
                </c:pt>
                <c:pt idx="31">
                  <c:v>94.802011313639227</c:v>
                </c:pt>
                <c:pt idx="32">
                  <c:v>94.930861093651785</c:v>
                </c:pt>
                <c:pt idx="33">
                  <c:v>94.731301068510362</c:v>
                </c:pt>
                <c:pt idx="34">
                  <c:v>94.948145820238835</c:v>
                </c:pt>
                <c:pt idx="35">
                  <c:v>94.904148334380892</c:v>
                </c:pt>
                <c:pt idx="36">
                  <c:v>95.025141420490257</c:v>
                </c:pt>
                <c:pt idx="37">
                  <c:v>95.02042740414835</c:v>
                </c:pt>
                <c:pt idx="38">
                  <c:v>95.001571338780636</c:v>
                </c:pt>
                <c:pt idx="39">
                  <c:v>95.113136392206158</c:v>
                </c:pt>
                <c:pt idx="40">
                  <c:v>95.400691389063482</c:v>
                </c:pt>
                <c:pt idx="41">
                  <c:v>95.30798240100566</c:v>
                </c:pt>
                <c:pt idx="42">
                  <c:v>95.230986800754252</c:v>
                </c:pt>
                <c:pt idx="43">
                  <c:v>95.430546825895661</c:v>
                </c:pt>
                <c:pt idx="44">
                  <c:v>95.562539283469519</c:v>
                </c:pt>
                <c:pt idx="45">
                  <c:v>95.609679446888748</c:v>
                </c:pt>
                <c:pt idx="46">
                  <c:v>95.713387806411049</c:v>
                </c:pt>
                <c:pt idx="47">
                  <c:v>95.766813324952864</c:v>
                </c:pt>
                <c:pt idx="48">
                  <c:v>95.861093651791336</c:v>
                </c:pt>
                <c:pt idx="49">
                  <c:v>96.046511627906966</c:v>
                </c:pt>
                <c:pt idx="50">
                  <c:v>96.153362664990567</c:v>
                </c:pt>
                <c:pt idx="51">
                  <c:v>96.247642991829025</c:v>
                </c:pt>
                <c:pt idx="52">
                  <c:v>96.230358265241989</c:v>
                </c:pt>
                <c:pt idx="53">
                  <c:v>96.21621621621621</c:v>
                </c:pt>
                <c:pt idx="54">
                  <c:v>96.203645505971082</c:v>
                </c:pt>
                <c:pt idx="55">
                  <c:v>96.02765556253928</c:v>
                </c:pt>
                <c:pt idx="56">
                  <c:v>96.121935889377752</c:v>
                </c:pt>
                <c:pt idx="57">
                  <c:v>96.197360150848525</c:v>
                </c:pt>
                <c:pt idx="58">
                  <c:v>96.720615964802022</c:v>
                </c:pt>
                <c:pt idx="59">
                  <c:v>96.785040854808287</c:v>
                </c:pt>
                <c:pt idx="60">
                  <c:v>96.990886235072281</c:v>
                </c:pt>
                <c:pt idx="61">
                  <c:v>96.835323695788816</c:v>
                </c:pt>
                <c:pt idx="62">
                  <c:v>97.086737900691404</c:v>
                </c:pt>
                <c:pt idx="63">
                  <c:v>96.827467001885609</c:v>
                </c:pt>
                <c:pt idx="64">
                  <c:v>97.030169704588303</c:v>
                </c:pt>
                <c:pt idx="65">
                  <c:v>97.093023255813947</c:v>
                </c:pt>
                <c:pt idx="66">
                  <c:v>97.071024512884989</c:v>
                </c:pt>
                <c:pt idx="67">
                  <c:v>97.083595223130104</c:v>
                </c:pt>
                <c:pt idx="68">
                  <c:v>97.243871778755505</c:v>
                </c:pt>
                <c:pt idx="69">
                  <c:v>97.193588937774976</c:v>
                </c:pt>
                <c:pt idx="70">
                  <c:v>97.352294154619727</c:v>
                </c:pt>
                <c:pt idx="71">
                  <c:v>97.743557510999366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Employ_data!$W$5</c:f>
              <c:strCache>
                <c:ptCount val="1"/>
                <c:pt idx="0">
                  <c:v>Minneapolis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ymbol val="none"/>
          </c:marker>
          <c:cat>
            <c:numRef>
              <c:f>Employ_data!$A$221:$A$293</c:f>
              <c:numCache>
                <c:formatCode>[$-409]mmm\-yy;@</c:formatCode>
                <c:ptCount val="73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</c:numCache>
            </c:numRef>
          </c:cat>
          <c:val>
            <c:numRef>
              <c:f>Employ_data!$W$221:$W$293</c:f>
              <c:numCache>
                <c:formatCode>General</c:formatCode>
                <c:ptCount val="73"/>
                <c:pt idx="0">
                  <c:v>100</c:v>
                </c:pt>
                <c:pt idx="1">
                  <c:v>100.24682573213848</c:v>
                </c:pt>
                <c:pt idx="2">
                  <c:v>100.43361277267573</c:v>
                </c:pt>
                <c:pt idx="3">
                  <c:v>100.39581063351936</c:v>
                </c:pt>
                <c:pt idx="4">
                  <c:v>100.06448600209023</c:v>
                </c:pt>
                <c:pt idx="5">
                  <c:v>100.11118276222454</c:v>
                </c:pt>
                <c:pt idx="6">
                  <c:v>100.00889462097796</c:v>
                </c:pt>
                <c:pt idx="7">
                  <c:v>100.00667096573346</c:v>
                </c:pt>
                <c:pt idx="8">
                  <c:v>99.913277445464843</c:v>
                </c:pt>
                <c:pt idx="9">
                  <c:v>99.786529096528866</c:v>
                </c:pt>
                <c:pt idx="10">
                  <c:v>99.62197860843655</c:v>
                </c:pt>
                <c:pt idx="11">
                  <c:v>99.315114184696796</c:v>
                </c:pt>
                <c:pt idx="12">
                  <c:v>98.870383135798619</c:v>
                </c:pt>
                <c:pt idx="13">
                  <c:v>98.27444353027505</c:v>
                </c:pt>
                <c:pt idx="14">
                  <c:v>97.747437237330729</c:v>
                </c:pt>
                <c:pt idx="15">
                  <c:v>97.191523426207993</c:v>
                </c:pt>
                <c:pt idx="16">
                  <c:v>96.591136510195454</c:v>
                </c:pt>
                <c:pt idx="17">
                  <c:v>96.695648306686522</c:v>
                </c:pt>
                <c:pt idx="18">
                  <c:v>96.333192501834503</c:v>
                </c:pt>
                <c:pt idx="19">
                  <c:v>96.179760289964648</c:v>
                </c:pt>
                <c:pt idx="20">
                  <c:v>96.028551733339256</c:v>
                </c:pt>
                <c:pt idx="21">
                  <c:v>95.641635720797851</c:v>
                </c:pt>
                <c:pt idx="22">
                  <c:v>95.879566831958371</c:v>
                </c:pt>
                <c:pt idx="23">
                  <c:v>95.910698005381235</c:v>
                </c:pt>
                <c:pt idx="24">
                  <c:v>95.895132418669803</c:v>
                </c:pt>
                <c:pt idx="25">
                  <c:v>95.76171310400035</c:v>
                </c:pt>
                <c:pt idx="26">
                  <c:v>95.72835827533298</c:v>
                </c:pt>
                <c:pt idx="27">
                  <c:v>95.930710902581666</c:v>
                </c:pt>
                <c:pt idx="28">
                  <c:v>96.277601120722238</c:v>
                </c:pt>
                <c:pt idx="29">
                  <c:v>96.426586022103123</c:v>
                </c:pt>
                <c:pt idx="30">
                  <c:v>96.404349469658214</c:v>
                </c:pt>
                <c:pt idx="31">
                  <c:v>96.433256987836586</c:v>
                </c:pt>
                <c:pt idx="32">
                  <c:v>96.577794578728501</c:v>
                </c:pt>
                <c:pt idx="33">
                  <c:v>96.431033332592122</c:v>
                </c:pt>
                <c:pt idx="34">
                  <c:v>96.91801383113561</c:v>
                </c:pt>
                <c:pt idx="35">
                  <c:v>96.958039625536458</c:v>
                </c:pt>
                <c:pt idx="36">
                  <c:v>96.960263280780936</c:v>
                </c:pt>
                <c:pt idx="37">
                  <c:v>97.171510529007563</c:v>
                </c:pt>
                <c:pt idx="38">
                  <c:v>97.333837361855402</c:v>
                </c:pt>
                <c:pt idx="39">
                  <c:v>97.447243779324452</c:v>
                </c:pt>
                <c:pt idx="40">
                  <c:v>97.64959640657311</c:v>
                </c:pt>
                <c:pt idx="41">
                  <c:v>97.8964221387116</c:v>
                </c:pt>
                <c:pt idx="42">
                  <c:v>97.909764070178568</c:v>
                </c:pt>
                <c:pt idx="43">
                  <c:v>97.718529719152343</c:v>
                </c:pt>
                <c:pt idx="44">
                  <c:v>98.454559605078828</c:v>
                </c:pt>
                <c:pt idx="45">
                  <c:v>98.828133686153279</c:v>
                </c:pt>
                <c:pt idx="46">
                  <c:v>98.763647684063045</c:v>
                </c:pt>
                <c:pt idx="47">
                  <c:v>98.899290653977019</c:v>
                </c:pt>
                <c:pt idx="48">
                  <c:v>99.159458317582434</c:v>
                </c:pt>
                <c:pt idx="49">
                  <c:v>99.341798047630689</c:v>
                </c:pt>
                <c:pt idx="50">
                  <c:v>99.624202263681028</c:v>
                </c:pt>
                <c:pt idx="51">
                  <c:v>99.895488203508904</c:v>
                </c:pt>
                <c:pt idx="52">
                  <c:v>100.36912677058547</c:v>
                </c:pt>
                <c:pt idx="53">
                  <c:v>100.11785372795801</c:v>
                </c:pt>
                <c:pt idx="54">
                  <c:v>100.20235262724866</c:v>
                </c:pt>
                <c:pt idx="55">
                  <c:v>100.14231393564741</c:v>
                </c:pt>
                <c:pt idx="56">
                  <c:v>100.36023214960753</c:v>
                </c:pt>
                <c:pt idx="57">
                  <c:v>100.56925574258966</c:v>
                </c:pt>
                <c:pt idx="58">
                  <c:v>100.52033532721086</c:v>
                </c:pt>
                <c:pt idx="59">
                  <c:v>100.90280402926328</c:v>
                </c:pt>
                <c:pt idx="60">
                  <c:v>101.1229458984679</c:v>
                </c:pt>
                <c:pt idx="61">
                  <c:v>101.52765115296525</c:v>
                </c:pt>
                <c:pt idx="62">
                  <c:v>101.85452847390539</c:v>
                </c:pt>
                <c:pt idx="63">
                  <c:v>101.76113495363678</c:v>
                </c:pt>
                <c:pt idx="64">
                  <c:v>101.32085121522758</c:v>
                </c:pt>
                <c:pt idx="65">
                  <c:v>101.76335860888126</c:v>
                </c:pt>
                <c:pt idx="66">
                  <c:v>101.76335860888126</c:v>
                </c:pt>
                <c:pt idx="67">
                  <c:v>101.93902737319604</c:v>
                </c:pt>
                <c:pt idx="68">
                  <c:v>102.29036490182561</c:v>
                </c:pt>
                <c:pt idx="69">
                  <c:v>102.22143158924639</c:v>
                </c:pt>
                <c:pt idx="70">
                  <c:v>102.4682573213849</c:v>
                </c:pt>
                <c:pt idx="71">
                  <c:v>102.57054546263147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Employ_data!$X$5</c:f>
              <c:strCache>
                <c:ptCount val="1"/>
                <c:pt idx="0">
                  <c:v>Kansas City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none"/>
          </c:marker>
          <c:cat>
            <c:numRef>
              <c:f>Employ_data!$A$221:$A$293</c:f>
              <c:numCache>
                <c:formatCode>[$-409]mmm\-yy;@</c:formatCode>
                <c:ptCount val="73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</c:numCache>
            </c:numRef>
          </c:cat>
          <c:val>
            <c:numRef>
              <c:f>Employ_data!$X$221:$X$293</c:f>
              <c:numCache>
                <c:formatCode>General</c:formatCode>
                <c:ptCount val="73"/>
                <c:pt idx="0">
                  <c:v>100</c:v>
                </c:pt>
                <c:pt idx="1">
                  <c:v>100.30136170846045</c:v>
                </c:pt>
                <c:pt idx="2">
                  <c:v>100.4625840216286</c:v>
                </c:pt>
                <c:pt idx="3">
                  <c:v>100.4762259096659</c:v>
                </c:pt>
                <c:pt idx="4">
                  <c:v>100.55187637969094</c:v>
                </c:pt>
                <c:pt idx="5">
                  <c:v>100.56799861100775</c:v>
                </c:pt>
                <c:pt idx="6">
                  <c:v>100.39189423816256</c:v>
                </c:pt>
                <c:pt idx="7">
                  <c:v>100.39561475308183</c:v>
                </c:pt>
                <c:pt idx="8">
                  <c:v>100.3162437681375</c:v>
                </c:pt>
                <c:pt idx="9">
                  <c:v>100.29268050698217</c:v>
                </c:pt>
                <c:pt idx="10">
                  <c:v>100.13021802217428</c:v>
                </c:pt>
                <c:pt idx="11">
                  <c:v>99.854899918148675</c:v>
                </c:pt>
                <c:pt idx="12">
                  <c:v>99.490289456060722</c:v>
                </c:pt>
                <c:pt idx="13">
                  <c:v>98.942133591289036</c:v>
                </c:pt>
                <c:pt idx="14">
                  <c:v>98.403899099635396</c:v>
                </c:pt>
                <c:pt idx="15">
                  <c:v>97.772651735000125</c:v>
                </c:pt>
                <c:pt idx="16">
                  <c:v>97.027308579507405</c:v>
                </c:pt>
                <c:pt idx="17">
                  <c:v>96.874767467817549</c:v>
                </c:pt>
                <c:pt idx="18">
                  <c:v>96.497755289332048</c:v>
                </c:pt>
                <c:pt idx="19">
                  <c:v>96.305528685170032</c:v>
                </c:pt>
                <c:pt idx="20">
                  <c:v>96.032690924423946</c:v>
                </c:pt>
                <c:pt idx="21">
                  <c:v>95.783416424833206</c:v>
                </c:pt>
                <c:pt idx="22">
                  <c:v>95.589949649031439</c:v>
                </c:pt>
                <c:pt idx="23">
                  <c:v>95.568866731155595</c:v>
                </c:pt>
                <c:pt idx="24">
                  <c:v>95.370439268794811</c:v>
                </c:pt>
                <c:pt idx="25">
                  <c:v>95.100081851328227</c:v>
                </c:pt>
                <c:pt idx="26">
                  <c:v>95.229059701862738</c:v>
                </c:pt>
                <c:pt idx="27">
                  <c:v>95.252622963018084</c:v>
                </c:pt>
                <c:pt idx="28">
                  <c:v>95.472133343254711</c:v>
                </c:pt>
                <c:pt idx="29">
                  <c:v>95.845425006820932</c:v>
                </c:pt>
                <c:pt idx="30">
                  <c:v>95.821861745665601</c:v>
                </c:pt>
                <c:pt idx="31">
                  <c:v>95.865267753057026</c:v>
                </c:pt>
                <c:pt idx="32">
                  <c:v>95.828062603864382</c:v>
                </c:pt>
                <c:pt idx="33">
                  <c:v>95.514299179006372</c:v>
                </c:pt>
                <c:pt idx="34">
                  <c:v>95.906193417168936</c:v>
                </c:pt>
                <c:pt idx="35">
                  <c:v>95.841704491901694</c:v>
                </c:pt>
                <c:pt idx="36">
                  <c:v>95.98680457375302</c:v>
                </c:pt>
                <c:pt idx="37">
                  <c:v>96.04881315574076</c:v>
                </c:pt>
                <c:pt idx="38">
                  <c:v>95.898752387330404</c:v>
                </c:pt>
                <c:pt idx="39">
                  <c:v>96.097179849691202</c:v>
                </c:pt>
                <c:pt idx="40">
                  <c:v>96.461790311779154</c:v>
                </c:pt>
                <c:pt idx="41">
                  <c:v>96.477912543095968</c:v>
                </c:pt>
                <c:pt idx="42">
                  <c:v>96.366297095518021</c:v>
                </c:pt>
                <c:pt idx="43">
                  <c:v>96.60813056527023</c:v>
                </c:pt>
                <c:pt idx="44">
                  <c:v>96.716025497928925</c:v>
                </c:pt>
                <c:pt idx="45">
                  <c:v>96.939256393084818</c:v>
                </c:pt>
                <c:pt idx="46">
                  <c:v>96.933055534886037</c:v>
                </c:pt>
                <c:pt idx="47">
                  <c:v>97.089317161495146</c:v>
                </c:pt>
                <c:pt idx="48">
                  <c:v>97.187290721035808</c:v>
                </c:pt>
                <c:pt idx="49">
                  <c:v>97.514696033931102</c:v>
                </c:pt>
                <c:pt idx="50">
                  <c:v>97.656075600863161</c:v>
                </c:pt>
                <c:pt idx="51">
                  <c:v>97.838380831907145</c:v>
                </c:pt>
                <c:pt idx="52">
                  <c:v>97.878066324379304</c:v>
                </c:pt>
                <c:pt idx="53">
                  <c:v>97.894188555696118</c:v>
                </c:pt>
                <c:pt idx="54">
                  <c:v>97.94379542128631</c:v>
                </c:pt>
                <c:pt idx="55">
                  <c:v>97.978520227199439</c:v>
                </c:pt>
                <c:pt idx="56">
                  <c:v>98.08517498821837</c:v>
                </c:pt>
                <c:pt idx="57">
                  <c:v>98.165786144802453</c:v>
                </c:pt>
                <c:pt idx="58">
                  <c:v>98.468388024902637</c:v>
                </c:pt>
                <c:pt idx="59">
                  <c:v>98.592405188878146</c:v>
                </c:pt>
                <c:pt idx="60">
                  <c:v>98.69037874841878</c:v>
                </c:pt>
                <c:pt idx="61">
                  <c:v>98.706500979735594</c:v>
                </c:pt>
                <c:pt idx="62">
                  <c:v>99.067390926904281</c:v>
                </c:pt>
                <c:pt idx="63">
                  <c:v>98.954535307686598</c:v>
                </c:pt>
                <c:pt idx="64">
                  <c:v>99.031425949351387</c:v>
                </c:pt>
                <c:pt idx="65">
                  <c:v>99.150482426767866</c:v>
                </c:pt>
                <c:pt idx="66">
                  <c:v>99.312944911575755</c:v>
                </c:pt>
                <c:pt idx="67">
                  <c:v>99.393556068159839</c:v>
                </c:pt>
                <c:pt idx="68">
                  <c:v>99.460525336706596</c:v>
                </c:pt>
                <c:pt idx="69">
                  <c:v>99.484088597861955</c:v>
                </c:pt>
                <c:pt idx="70">
                  <c:v>99.660192970707158</c:v>
                </c:pt>
                <c:pt idx="71">
                  <c:v>99.902026440459366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Employ_data!$Y$5</c:f>
              <c:strCache>
                <c:ptCount val="1"/>
                <c:pt idx="0">
                  <c:v>Dallas</c:v>
                </c:pt>
              </c:strCache>
            </c:strRef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Employ_data!$A$221:$A$293</c:f>
              <c:numCache>
                <c:formatCode>[$-409]mmm\-yy;@</c:formatCode>
                <c:ptCount val="73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</c:numCache>
            </c:numRef>
          </c:cat>
          <c:val>
            <c:numRef>
              <c:f>Employ_data!$Y$221:$Y$293</c:f>
              <c:numCache>
                <c:formatCode>General</c:formatCode>
                <c:ptCount val="73"/>
                <c:pt idx="0">
                  <c:v>100</c:v>
                </c:pt>
                <c:pt idx="1">
                  <c:v>100.29786737724187</c:v>
                </c:pt>
                <c:pt idx="2">
                  <c:v>100.59035160911188</c:v>
                </c:pt>
                <c:pt idx="3">
                  <c:v>100.51319319211549</c:v>
                </c:pt>
                <c:pt idx="4">
                  <c:v>100.69622013475808</c:v>
                </c:pt>
                <c:pt idx="5">
                  <c:v>100.76171507011547</c:v>
                </c:pt>
                <c:pt idx="6">
                  <c:v>100.81913528741511</c:v>
                </c:pt>
                <c:pt idx="7">
                  <c:v>100.92500381306131</c:v>
                </c:pt>
                <c:pt idx="8">
                  <c:v>100.97255493051256</c:v>
                </c:pt>
                <c:pt idx="9">
                  <c:v>100.71236957087359</c:v>
                </c:pt>
                <c:pt idx="10">
                  <c:v>100.82362124189163</c:v>
                </c:pt>
                <c:pt idx="11">
                  <c:v>100.7267246251985</c:v>
                </c:pt>
                <c:pt idx="12">
                  <c:v>100.43603477511911</c:v>
                </c:pt>
                <c:pt idx="13">
                  <c:v>99.864524174808665</c:v>
                </c:pt>
                <c:pt idx="14">
                  <c:v>99.366583227913395</c:v>
                </c:pt>
                <c:pt idx="15">
                  <c:v>98.735858028512737</c:v>
                </c:pt>
                <c:pt idx="16">
                  <c:v>98.073731147776328</c:v>
                </c:pt>
                <c:pt idx="17">
                  <c:v>97.923003077364768</c:v>
                </c:pt>
                <c:pt idx="18">
                  <c:v>97.641285136238437</c:v>
                </c:pt>
                <c:pt idx="19">
                  <c:v>97.334445850043508</c:v>
                </c:pt>
                <c:pt idx="20">
                  <c:v>97.12629756233234</c:v>
                </c:pt>
                <c:pt idx="21">
                  <c:v>97.05900824518433</c:v>
                </c:pt>
                <c:pt idx="22">
                  <c:v>97.005176791465928</c:v>
                </c:pt>
                <c:pt idx="23">
                  <c:v>97.032092518325129</c:v>
                </c:pt>
                <c:pt idx="24">
                  <c:v>96.993513309826923</c:v>
                </c:pt>
                <c:pt idx="25">
                  <c:v>97.181026206946058</c:v>
                </c:pt>
                <c:pt idx="26">
                  <c:v>97.289586305278178</c:v>
                </c:pt>
                <c:pt idx="27">
                  <c:v>97.55336042849838</c:v>
                </c:pt>
                <c:pt idx="28">
                  <c:v>97.713060407862983</c:v>
                </c:pt>
                <c:pt idx="29">
                  <c:v>98.318664262195071</c:v>
                </c:pt>
                <c:pt idx="30">
                  <c:v>98.344682798158971</c:v>
                </c:pt>
                <c:pt idx="31">
                  <c:v>98.234328318036233</c:v>
                </c:pt>
                <c:pt idx="32">
                  <c:v>98.334813698310583</c:v>
                </c:pt>
                <c:pt idx="33">
                  <c:v>98.373392906808789</c:v>
                </c:pt>
                <c:pt idx="34">
                  <c:v>98.811222063718489</c:v>
                </c:pt>
                <c:pt idx="35">
                  <c:v>98.924268116527159</c:v>
                </c:pt>
                <c:pt idx="36">
                  <c:v>99.118958540808734</c:v>
                </c:pt>
                <c:pt idx="37">
                  <c:v>99.218546730187768</c:v>
                </c:pt>
                <c:pt idx="38">
                  <c:v>99.31813491956683</c:v>
                </c:pt>
                <c:pt idx="39">
                  <c:v>99.621385442180539</c:v>
                </c:pt>
                <c:pt idx="40">
                  <c:v>99.950654500758134</c:v>
                </c:pt>
                <c:pt idx="41">
                  <c:v>100.03319606312635</c:v>
                </c:pt>
                <c:pt idx="42">
                  <c:v>100.21801738755956</c:v>
                </c:pt>
                <c:pt idx="43">
                  <c:v>100.619958908657</c:v>
                </c:pt>
                <c:pt idx="44">
                  <c:v>100.72851900698912</c:v>
                </c:pt>
                <c:pt idx="45">
                  <c:v>100.94563920365336</c:v>
                </c:pt>
                <c:pt idx="46">
                  <c:v>100.8873217954584</c:v>
                </c:pt>
                <c:pt idx="47">
                  <c:v>101.1627594003176</c:v>
                </c:pt>
                <c:pt idx="48">
                  <c:v>101.3601413972851</c:v>
                </c:pt>
                <c:pt idx="49">
                  <c:v>101.6912048376533</c:v>
                </c:pt>
                <c:pt idx="50">
                  <c:v>102.01509075085906</c:v>
                </c:pt>
                <c:pt idx="51">
                  <c:v>102.23849128379045</c:v>
                </c:pt>
                <c:pt idx="52">
                  <c:v>102.56237719699621</c:v>
                </c:pt>
                <c:pt idx="53">
                  <c:v>102.71041369472182</c:v>
                </c:pt>
                <c:pt idx="54">
                  <c:v>102.96162714540773</c:v>
                </c:pt>
                <c:pt idx="55">
                  <c:v>103.12671027014417</c:v>
                </c:pt>
                <c:pt idx="56">
                  <c:v>103.3815124844113</c:v>
                </c:pt>
                <c:pt idx="57">
                  <c:v>103.66053885285172</c:v>
                </c:pt>
                <c:pt idx="58">
                  <c:v>103.88573376757373</c:v>
                </c:pt>
                <c:pt idx="59">
                  <c:v>104.16745170870006</c:v>
                </c:pt>
                <c:pt idx="60">
                  <c:v>104.450964031617</c:v>
                </c:pt>
                <c:pt idx="61">
                  <c:v>104.49313200369643</c:v>
                </c:pt>
                <c:pt idx="62">
                  <c:v>105.22075381979023</c:v>
                </c:pt>
                <c:pt idx="63">
                  <c:v>105.17768865681552</c:v>
                </c:pt>
                <c:pt idx="64">
                  <c:v>105.44864030719819</c:v>
                </c:pt>
                <c:pt idx="65">
                  <c:v>105.63346163163136</c:v>
                </c:pt>
                <c:pt idx="66">
                  <c:v>105.59219085044727</c:v>
                </c:pt>
                <c:pt idx="67">
                  <c:v>105.92056271812953</c:v>
                </c:pt>
                <c:pt idx="68">
                  <c:v>105.89633856395626</c:v>
                </c:pt>
                <c:pt idx="69">
                  <c:v>106.21214975910425</c:v>
                </c:pt>
                <c:pt idx="70">
                  <c:v>106.34762558429559</c:v>
                </c:pt>
                <c:pt idx="71">
                  <c:v>106.60691375303924</c:v>
                </c:pt>
              </c:numCache>
            </c:numRef>
          </c:val>
          <c:smooth val="0"/>
        </c:ser>
        <c:ser>
          <c:idx val="11"/>
          <c:order val="11"/>
          <c:tx>
            <c:strRef>
              <c:f>Employ_data!$Z$5</c:f>
              <c:strCache>
                <c:ptCount val="1"/>
                <c:pt idx="0">
                  <c:v>San Francisco</c:v>
                </c:pt>
              </c:strCache>
            </c:strRef>
          </c:tx>
          <c:marker>
            <c:symbol val="none"/>
          </c:marker>
          <c:cat>
            <c:numRef>
              <c:f>Employ_data!$A$221:$A$293</c:f>
              <c:numCache>
                <c:formatCode>[$-409]mmm\-yy;@</c:formatCode>
                <c:ptCount val="73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</c:numCache>
            </c:numRef>
          </c:cat>
          <c:val>
            <c:numRef>
              <c:f>Employ_data!$Z$221:$Z$293</c:f>
              <c:numCache>
                <c:formatCode>General</c:formatCode>
                <c:ptCount val="73"/>
                <c:pt idx="0">
                  <c:v>100</c:v>
                </c:pt>
                <c:pt idx="1">
                  <c:v>99.830852250188983</c:v>
                </c:pt>
                <c:pt idx="2">
                  <c:v>99.836465560470316</c:v>
                </c:pt>
                <c:pt idx="3">
                  <c:v>99.722328251416428</c:v>
                </c:pt>
                <c:pt idx="4">
                  <c:v>99.663201383119642</c:v>
                </c:pt>
                <c:pt idx="5">
                  <c:v>99.495924736735745</c:v>
                </c:pt>
                <c:pt idx="6">
                  <c:v>99.256423498065274</c:v>
                </c:pt>
                <c:pt idx="7">
                  <c:v>99.012805831855161</c:v>
                </c:pt>
                <c:pt idx="8">
                  <c:v>98.737005186698696</c:v>
                </c:pt>
                <c:pt idx="9">
                  <c:v>98.402826114616317</c:v>
                </c:pt>
                <c:pt idx="10">
                  <c:v>97.662243378164973</c:v>
                </c:pt>
                <c:pt idx="11">
                  <c:v>97.121494487729294</c:v>
                </c:pt>
                <c:pt idx="12">
                  <c:v>96.461369198643823</c:v>
                </c:pt>
                <c:pt idx="13">
                  <c:v>95.627231290836832</c:v>
                </c:pt>
                <c:pt idx="14">
                  <c:v>94.855588237495411</c:v>
                </c:pt>
                <c:pt idx="15">
                  <c:v>94.168893279744921</c:v>
                </c:pt>
                <c:pt idx="16">
                  <c:v>93.427562101922746</c:v>
                </c:pt>
                <c:pt idx="17">
                  <c:v>93.15962009116015</c:v>
                </c:pt>
                <c:pt idx="18">
                  <c:v>92.719910785788599</c:v>
                </c:pt>
                <c:pt idx="19">
                  <c:v>92.136874957900176</c:v>
                </c:pt>
                <c:pt idx="20">
                  <c:v>91.863693857541662</c:v>
                </c:pt>
                <c:pt idx="21">
                  <c:v>91.512674854615256</c:v>
                </c:pt>
                <c:pt idx="22">
                  <c:v>91.642155211771481</c:v>
                </c:pt>
                <c:pt idx="23">
                  <c:v>91.561323543720206</c:v>
                </c:pt>
                <c:pt idx="24">
                  <c:v>91.408641504067774</c:v>
                </c:pt>
                <c:pt idx="25">
                  <c:v>91.325938732589378</c:v>
                </c:pt>
                <c:pt idx="26">
                  <c:v>91.284400236507466</c:v>
                </c:pt>
                <c:pt idx="27">
                  <c:v>91.32930671875819</c:v>
                </c:pt>
                <c:pt idx="28">
                  <c:v>91.792591927311378</c:v>
                </c:pt>
                <c:pt idx="29">
                  <c:v>92.118538144314456</c:v>
                </c:pt>
                <c:pt idx="30">
                  <c:v>91.920949622411314</c:v>
                </c:pt>
                <c:pt idx="31">
                  <c:v>91.79708257553645</c:v>
                </c:pt>
                <c:pt idx="32">
                  <c:v>91.761157389735871</c:v>
                </c:pt>
                <c:pt idx="33">
                  <c:v>91.663860011525983</c:v>
                </c:pt>
                <c:pt idx="34">
                  <c:v>92.080367634401355</c:v>
                </c:pt>
                <c:pt idx="35">
                  <c:v>92.136874957900176</c:v>
                </c:pt>
                <c:pt idx="36">
                  <c:v>92.239411425705981</c:v>
                </c:pt>
                <c:pt idx="37">
                  <c:v>92.444484361317564</c:v>
                </c:pt>
                <c:pt idx="38">
                  <c:v>92.497249477962143</c:v>
                </c:pt>
                <c:pt idx="39">
                  <c:v>92.474796236836781</c:v>
                </c:pt>
                <c:pt idx="40">
                  <c:v>92.68435982067345</c:v>
                </c:pt>
                <c:pt idx="41">
                  <c:v>92.702696634259155</c:v>
                </c:pt>
                <c:pt idx="42">
                  <c:v>92.602779711251316</c:v>
                </c:pt>
                <c:pt idx="43">
                  <c:v>92.857249777338694</c:v>
                </c:pt>
                <c:pt idx="44">
                  <c:v>93.018164672070412</c:v>
                </c:pt>
                <c:pt idx="45">
                  <c:v>93.20639767683798</c:v>
                </c:pt>
                <c:pt idx="46">
                  <c:v>93.29845596545195</c:v>
                </c:pt>
                <c:pt idx="47">
                  <c:v>93.490431177073745</c:v>
                </c:pt>
                <c:pt idx="48">
                  <c:v>93.549932266055933</c:v>
                </c:pt>
                <c:pt idx="49">
                  <c:v>93.956710151110315</c:v>
                </c:pt>
                <c:pt idx="50">
                  <c:v>93.996377543765107</c:v>
                </c:pt>
                <c:pt idx="51">
                  <c:v>94.211928658568539</c:v>
                </c:pt>
                <c:pt idx="52">
                  <c:v>94.393425690998484</c:v>
                </c:pt>
                <c:pt idx="53">
                  <c:v>94.538249096257047</c:v>
                </c:pt>
                <c:pt idx="54">
                  <c:v>94.730598528564258</c:v>
                </c:pt>
                <c:pt idx="55">
                  <c:v>94.775130790129552</c:v>
                </c:pt>
                <c:pt idx="56">
                  <c:v>95.024735987306428</c:v>
                </c:pt>
                <c:pt idx="57">
                  <c:v>95.106690317413978</c:v>
                </c:pt>
                <c:pt idx="58">
                  <c:v>95.401576217527008</c:v>
                </c:pt>
                <c:pt idx="59">
                  <c:v>95.556129360606533</c:v>
                </c:pt>
                <c:pt idx="60">
                  <c:v>95.615256228903306</c:v>
                </c:pt>
                <c:pt idx="61">
                  <c:v>95.75109833771171</c:v>
                </c:pt>
                <c:pt idx="62">
                  <c:v>95.959165038806688</c:v>
                </c:pt>
                <c:pt idx="63">
                  <c:v>96.072928127175146</c:v>
                </c:pt>
                <c:pt idx="64">
                  <c:v>96.161618429620304</c:v>
                </c:pt>
                <c:pt idx="65">
                  <c:v>96.198666277477145</c:v>
                </c:pt>
                <c:pt idx="66">
                  <c:v>96.344986565477384</c:v>
                </c:pt>
                <c:pt idx="67">
                  <c:v>96.520870287626011</c:v>
                </c:pt>
                <c:pt idx="68">
                  <c:v>96.704238423483091</c:v>
                </c:pt>
                <c:pt idx="69">
                  <c:v>96.689269596066183</c:v>
                </c:pt>
                <c:pt idx="70">
                  <c:v>96.843448518460306</c:v>
                </c:pt>
                <c:pt idx="71">
                  <c:v>97.117003839504221</c:v>
                </c:pt>
              </c:numCache>
            </c:numRef>
          </c:val>
          <c:smooth val="0"/>
        </c:ser>
        <c:ser>
          <c:idx val="12"/>
          <c:order val="12"/>
          <c:tx>
            <c:strRef>
              <c:f>Employ_data!$AA$5</c:f>
              <c:strCache>
                <c:ptCount val="1"/>
                <c:pt idx="0">
                  <c:v>100-line</c:v>
                </c:pt>
              </c:strCache>
            </c:strRef>
          </c:tx>
          <c:spPr>
            <a:ln w="31750">
              <a:solidFill>
                <a:srgbClr val="000000">
                  <a:alpha val="77000"/>
                </a:srgbClr>
              </a:solidFill>
              <a:prstDash val="sysDash"/>
            </a:ln>
          </c:spPr>
          <c:marker>
            <c:symbol val="none"/>
          </c:marker>
          <c:cat>
            <c:numRef>
              <c:f>Employ_data!$A$221:$A$293</c:f>
              <c:numCache>
                <c:formatCode>[$-409]mmm\-yy;@</c:formatCode>
                <c:ptCount val="73"/>
                <c:pt idx="0">
                  <c:v>39417</c:v>
                </c:pt>
                <c:pt idx="1">
                  <c:v>39448</c:v>
                </c:pt>
                <c:pt idx="2">
                  <c:v>39479</c:v>
                </c:pt>
                <c:pt idx="3">
                  <c:v>39508</c:v>
                </c:pt>
                <c:pt idx="4">
                  <c:v>39539</c:v>
                </c:pt>
                <c:pt idx="5">
                  <c:v>39569</c:v>
                </c:pt>
                <c:pt idx="6">
                  <c:v>39600</c:v>
                </c:pt>
                <c:pt idx="7">
                  <c:v>39630</c:v>
                </c:pt>
                <c:pt idx="8">
                  <c:v>39661</c:v>
                </c:pt>
                <c:pt idx="9">
                  <c:v>39692</c:v>
                </c:pt>
                <c:pt idx="10">
                  <c:v>39722</c:v>
                </c:pt>
                <c:pt idx="11">
                  <c:v>39753</c:v>
                </c:pt>
                <c:pt idx="12">
                  <c:v>39783</c:v>
                </c:pt>
                <c:pt idx="13">
                  <c:v>39814</c:v>
                </c:pt>
                <c:pt idx="14">
                  <c:v>39845</c:v>
                </c:pt>
                <c:pt idx="15">
                  <c:v>39873</c:v>
                </c:pt>
                <c:pt idx="16">
                  <c:v>39904</c:v>
                </c:pt>
                <c:pt idx="17">
                  <c:v>39934</c:v>
                </c:pt>
                <c:pt idx="18">
                  <c:v>39965</c:v>
                </c:pt>
                <c:pt idx="19">
                  <c:v>39995</c:v>
                </c:pt>
                <c:pt idx="20">
                  <c:v>40026</c:v>
                </c:pt>
                <c:pt idx="21">
                  <c:v>40057</c:v>
                </c:pt>
                <c:pt idx="22">
                  <c:v>40087</c:v>
                </c:pt>
                <c:pt idx="23">
                  <c:v>40118</c:v>
                </c:pt>
                <c:pt idx="24">
                  <c:v>40148</c:v>
                </c:pt>
                <c:pt idx="25">
                  <c:v>40179</c:v>
                </c:pt>
                <c:pt idx="26">
                  <c:v>40210</c:v>
                </c:pt>
                <c:pt idx="27">
                  <c:v>40238</c:v>
                </c:pt>
                <c:pt idx="28">
                  <c:v>40269</c:v>
                </c:pt>
                <c:pt idx="29">
                  <c:v>40299</c:v>
                </c:pt>
                <c:pt idx="30">
                  <c:v>40330</c:v>
                </c:pt>
                <c:pt idx="31">
                  <c:v>40360</c:v>
                </c:pt>
                <c:pt idx="32">
                  <c:v>40391</c:v>
                </c:pt>
                <c:pt idx="33">
                  <c:v>40422</c:v>
                </c:pt>
                <c:pt idx="34">
                  <c:v>40452</c:v>
                </c:pt>
                <c:pt idx="35">
                  <c:v>40483</c:v>
                </c:pt>
                <c:pt idx="36">
                  <c:v>40513</c:v>
                </c:pt>
                <c:pt idx="37">
                  <c:v>40544</c:v>
                </c:pt>
                <c:pt idx="38">
                  <c:v>40575</c:v>
                </c:pt>
                <c:pt idx="39">
                  <c:v>40603</c:v>
                </c:pt>
                <c:pt idx="40">
                  <c:v>40634</c:v>
                </c:pt>
                <c:pt idx="41">
                  <c:v>40664</c:v>
                </c:pt>
                <c:pt idx="42">
                  <c:v>40695</c:v>
                </c:pt>
                <c:pt idx="43">
                  <c:v>40725</c:v>
                </c:pt>
                <c:pt idx="44">
                  <c:v>40756</c:v>
                </c:pt>
                <c:pt idx="45">
                  <c:v>40787</c:v>
                </c:pt>
                <c:pt idx="46">
                  <c:v>40817</c:v>
                </c:pt>
                <c:pt idx="47">
                  <c:v>40848</c:v>
                </c:pt>
                <c:pt idx="48">
                  <c:v>40878</c:v>
                </c:pt>
                <c:pt idx="49">
                  <c:v>40909</c:v>
                </c:pt>
                <c:pt idx="50">
                  <c:v>40940</c:v>
                </c:pt>
                <c:pt idx="51">
                  <c:v>40969</c:v>
                </c:pt>
                <c:pt idx="52">
                  <c:v>41000</c:v>
                </c:pt>
                <c:pt idx="53">
                  <c:v>41030</c:v>
                </c:pt>
                <c:pt idx="54">
                  <c:v>41061</c:v>
                </c:pt>
                <c:pt idx="55">
                  <c:v>41091</c:v>
                </c:pt>
                <c:pt idx="56">
                  <c:v>41122</c:v>
                </c:pt>
                <c:pt idx="57">
                  <c:v>41153</c:v>
                </c:pt>
                <c:pt idx="58">
                  <c:v>41183</c:v>
                </c:pt>
                <c:pt idx="59">
                  <c:v>41214</c:v>
                </c:pt>
                <c:pt idx="60">
                  <c:v>41244</c:v>
                </c:pt>
                <c:pt idx="61">
                  <c:v>41275</c:v>
                </c:pt>
                <c:pt idx="62">
                  <c:v>41306</c:v>
                </c:pt>
                <c:pt idx="63">
                  <c:v>41334</c:v>
                </c:pt>
                <c:pt idx="64">
                  <c:v>41365</c:v>
                </c:pt>
                <c:pt idx="65">
                  <c:v>41395</c:v>
                </c:pt>
                <c:pt idx="66">
                  <c:v>41426</c:v>
                </c:pt>
                <c:pt idx="67">
                  <c:v>41456</c:v>
                </c:pt>
                <c:pt idx="68">
                  <c:v>41487</c:v>
                </c:pt>
                <c:pt idx="69">
                  <c:v>41518</c:v>
                </c:pt>
                <c:pt idx="70">
                  <c:v>41548</c:v>
                </c:pt>
                <c:pt idx="71">
                  <c:v>41579</c:v>
                </c:pt>
                <c:pt idx="72">
                  <c:v>41609</c:v>
                </c:pt>
              </c:numCache>
            </c:numRef>
          </c:cat>
          <c:val>
            <c:numRef>
              <c:f>Employ_data!$AA$221:$AA$293</c:f>
              <c:numCache>
                <c:formatCode>General</c:formatCode>
                <c:ptCount val="7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824096"/>
        <c:axId val="240446512"/>
      </c:lineChart>
      <c:dateAx>
        <c:axId val="17882409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240446512"/>
        <c:crosses val="autoZero"/>
        <c:auto val="1"/>
        <c:lblOffset val="100"/>
        <c:baseTimeUnit val="months"/>
        <c:majorUnit val="1"/>
        <c:majorTimeUnit val="years"/>
      </c:dateAx>
      <c:valAx>
        <c:axId val="240446512"/>
        <c:scaling>
          <c:orientation val="minMax"/>
          <c:max val="108"/>
          <c:min val="9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88240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0.01032</cdr:x>
      <cdr:y>0.13492</cdr:y>
    </cdr:from>
    <cdr:to>
      <cdr:x>0.30437</cdr:x>
      <cdr:y>0.21217</cdr:y>
    </cdr:to>
    <cdr:sp macro="" textlink="">
      <cdr:nvSpPr>
        <cdr:cNvPr id="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700" y="726098"/>
          <a:ext cx="2298376" cy="4157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18288" tIns="27432" rIns="18288" bIns="27432" anchor="ctr" upright="1">
          <a:no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en-US" sz="1400" b="0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Index, GDP per capita</a:t>
          </a:r>
        </a:p>
        <a:p xmlns:a="http://schemas.openxmlformats.org/drawingml/2006/main">
          <a:pPr algn="l" rtl="0">
            <a:defRPr sz="1000"/>
          </a:pPr>
          <a:r>
            <a:rPr lang="en-US" sz="1400" b="0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100 = Peak</a:t>
          </a:r>
        </a:p>
      </cdr:txBody>
    </cdr:sp>
  </cdr:relSizeAnchor>
  <cdr:relSizeAnchor xmlns:cdr="http://schemas.openxmlformats.org/drawingml/2006/chartDrawing">
    <cdr:from>
      <cdr:x>0.00833</cdr:x>
      <cdr:y>0.90958</cdr:y>
    </cdr:from>
    <cdr:to>
      <cdr:x>0.97784</cdr:x>
      <cdr:y>0.9822</cdr:y>
    </cdr:to>
    <cdr:sp macro="" textlink="">
      <cdr:nvSpPr>
        <cdr:cNvPr id="23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200" y="5726767"/>
          <a:ext cx="8865168" cy="4571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18288" tIns="27432" rIns="18288" bIns="27432" anchor="ctr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endParaRPr lang="en-US" sz="1100" dirty="0">
            <a:solidFill>
              <a:srgbClr val="000000"/>
            </a:solidFill>
            <a:latin typeface="+mj-lt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0.02525</cdr:x>
      <cdr:y>0.87832</cdr:y>
    </cdr:from>
    <cdr:to>
      <cdr:x>0.9244</cdr:x>
      <cdr:y>0.93954</cdr:y>
    </cdr:to>
    <cdr:grpSp>
      <cdr:nvGrpSpPr>
        <cdr:cNvPr id="3" name="Group 2"/>
        <cdr:cNvGrpSpPr/>
      </cdr:nvGrpSpPr>
      <cdr:grpSpPr>
        <a:xfrm xmlns:a="http://schemas.openxmlformats.org/drawingml/2006/main">
          <a:off x="197363" y="4727012"/>
          <a:ext cx="7028065" cy="329479"/>
          <a:chOff x="23188" y="5560011"/>
          <a:chExt cx="7925600" cy="385424"/>
        </a:xfrm>
      </cdr:grpSpPr>
      <cdr:sp macro="" textlink="">
        <cdr:nvSpPr>
          <cdr:cNvPr id="27" name="Text Box 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3188" y="5560011"/>
            <a:ext cx="786876" cy="36630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">
            <a:noFill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18288" tIns="27432" rIns="18288" bIns="27432" anchor="ctr" upright="1">
            <a:no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2005 Q4</a:t>
            </a:r>
          </a:p>
        </cdr:txBody>
      </cdr:sp>
      <cdr:sp macro="" textlink="">
        <cdr:nvSpPr>
          <cdr:cNvPr id="28" name="Text Box 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2081677" y="5579133"/>
            <a:ext cx="804379" cy="36630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">
            <a:noFill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18288" tIns="27432" rIns="18288" bIns="27432" anchor="ctr" upright="1">
            <a:no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2007 Q4</a:t>
            </a:r>
          </a:p>
        </cdr:txBody>
      </cdr:sp>
      <cdr:sp macro="" textlink="">
        <cdr:nvSpPr>
          <cdr:cNvPr id="32" name="Text Box 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1013659" y="5569608"/>
            <a:ext cx="769233" cy="36630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">
            <a:noFill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18288" tIns="27432" rIns="18288" bIns="27432" anchor="ctr" upright="1">
            <a:no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2006 Q4</a:t>
            </a:r>
          </a:p>
        </cdr:txBody>
      </cdr:sp>
      <cdr:sp macro="" textlink="">
        <cdr:nvSpPr>
          <cdr:cNvPr id="33" name="Text Box 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3143067" y="5569564"/>
            <a:ext cx="760596" cy="36630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">
            <a:noFill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18288" tIns="27432" rIns="18288" bIns="27432" anchor="ctr" upright="1">
            <a:no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2008 Q4</a:t>
            </a:r>
          </a:p>
        </cdr:txBody>
      </cdr:sp>
      <cdr:sp macro="" textlink="">
        <cdr:nvSpPr>
          <cdr:cNvPr id="34" name="Text Box 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4163519" y="5560055"/>
            <a:ext cx="812022" cy="36630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">
            <a:noFill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18288" tIns="27432" rIns="18288" bIns="27432" anchor="ctr" upright="1">
            <a:no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2009 Q4</a:t>
            </a:r>
          </a:p>
        </cdr:txBody>
      </cdr:sp>
      <cdr:sp macro="" textlink="">
        <cdr:nvSpPr>
          <cdr:cNvPr id="35" name="Text Box 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5149813" y="5560055"/>
            <a:ext cx="761927" cy="36630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">
            <a:noFill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18288" tIns="27432" rIns="18288" bIns="27432" anchor="ctr" upright="1">
            <a:no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2010 Q4</a:t>
            </a:r>
          </a:p>
        </cdr:txBody>
      </cdr:sp>
      <cdr:sp macro="" textlink="">
        <cdr:nvSpPr>
          <cdr:cNvPr id="22" name="Text Box 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6152712" y="5569564"/>
            <a:ext cx="776636" cy="36630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">
            <a:noFill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18288" tIns="27432" rIns="18288" bIns="27432" anchor="ctr" upright="1">
            <a:noAutofit/>
          </a:bodyPr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2011 Q4</a:t>
            </a:r>
          </a:p>
        </cdr:txBody>
      </cdr:sp>
      <cdr:sp macro="" textlink="">
        <cdr:nvSpPr>
          <cdr:cNvPr id="24" name="Text Box 2"/>
          <cdr:cNvSpPr txBox="1">
            <a:spLocks xmlns:a="http://schemas.openxmlformats.org/drawingml/2006/main" noChangeArrowheads="1"/>
          </cdr:cNvSpPr>
        </cdr:nvSpPr>
        <cdr:spPr bwMode="auto">
          <a:xfrm xmlns:a="http://schemas.openxmlformats.org/drawingml/2006/main">
            <a:off x="7137399" y="5565775"/>
            <a:ext cx="811389" cy="366302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1">
            <a:noFill/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18288" tIns="27432" rIns="18288" bIns="27432" anchor="ctr" upright="1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rtl="0">
              <a:defRPr sz="1000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2012 Q4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0.36961</cdr:x>
      <cdr:y>0.28147</cdr:y>
    </cdr:from>
    <cdr:to>
      <cdr:x>0.94322</cdr:x>
      <cdr:y>0.28147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814658" y="1242863"/>
          <a:ext cx="4368188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0.31953</cdr:x>
      <cdr:y>0.11958</cdr:y>
    </cdr:from>
    <cdr:to>
      <cdr:x>0.46236</cdr:x>
      <cdr:y>0.18229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765912" y="751010"/>
          <a:ext cx="1236419" cy="393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b="1"/>
        </a:p>
      </cdr:txBody>
    </cdr:sp>
  </cdr:relSizeAnchor>
  <cdr:relSizeAnchor xmlns:cdr="http://schemas.openxmlformats.org/drawingml/2006/chartDrawing">
    <cdr:from>
      <cdr:x>0</cdr:x>
      <cdr:y>0</cdr:y>
    </cdr:from>
    <cdr:to>
      <cdr:x>0.14861</cdr:x>
      <cdr:y>0.04229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0" y="-1600200"/>
          <a:ext cx="1313594" cy="215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%</a:t>
          </a:r>
          <a:r>
            <a:rPr lang="en-US" sz="1400" baseline="0" dirty="0"/>
            <a:t> change, SAAR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0.0431</cdr:x>
      <cdr:y>0.945</cdr:y>
    </cdr:from>
    <cdr:to>
      <cdr:x>0.10812</cdr:x>
      <cdr:y>1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328218" y="4172731"/>
          <a:ext cx="495144" cy="242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2007</a:t>
          </a:r>
        </a:p>
      </cdr:txBody>
    </cdr:sp>
  </cdr:relSizeAnchor>
  <cdr:relSizeAnchor xmlns:cdr="http://schemas.openxmlformats.org/drawingml/2006/chartDrawing">
    <cdr:from>
      <cdr:x>0.16797</cdr:x>
      <cdr:y>0.945</cdr:y>
    </cdr:from>
    <cdr:to>
      <cdr:x>0.23299</cdr:x>
      <cdr:y>1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279122" y="4172732"/>
          <a:ext cx="495144" cy="242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2008</a:t>
          </a:r>
        </a:p>
      </cdr:txBody>
    </cdr:sp>
  </cdr:relSizeAnchor>
  <cdr:relSizeAnchor xmlns:cdr="http://schemas.openxmlformats.org/drawingml/2006/chartDrawing">
    <cdr:from>
      <cdr:x>0.29284</cdr:x>
      <cdr:y>0.945</cdr:y>
    </cdr:from>
    <cdr:to>
      <cdr:x>0.3618</cdr:x>
      <cdr:y>1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230026" y="4172732"/>
          <a:ext cx="525148" cy="242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/>
            <a:t>2009</a:t>
          </a:r>
        </a:p>
      </cdr:txBody>
    </cdr:sp>
  </cdr:relSizeAnchor>
  <cdr:relSizeAnchor xmlns:cdr="http://schemas.openxmlformats.org/drawingml/2006/chartDrawing">
    <cdr:from>
      <cdr:x>0.41714</cdr:x>
      <cdr:y>0.945</cdr:y>
    </cdr:from>
    <cdr:to>
      <cdr:x>0.48216</cdr:x>
      <cdr:y>1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3176644" y="4172732"/>
          <a:ext cx="495144" cy="242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2010</a:t>
          </a:r>
        </a:p>
      </cdr:txBody>
    </cdr:sp>
  </cdr:relSizeAnchor>
  <cdr:relSizeAnchor xmlns:cdr="http://schemas.openxmlformats.org/drawingml/2006/chartDrawing">
    <cdr:from>
      <cdr:x>0.53985</cdr:x>
      <cdr:y>0.945</cdr:y>
    </cdr:from>
    <cdr:to>
      <cdr:x>0.60487</cdr:x>
      <cdr:y>1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4111067" y="4172732"/>
          <a:ext cx="495144" cy="242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2011</a:t>
          </a:r>
        </a:p>
      </cdr:txBody>
    </cdr:sp>
  </cdr:relSizeAnchor>
  <cdr:relSizeAnchor xmlns:cdr="http://schemas.openxmlformats.org/drawingml/2006/chartDrawing">
    <cdr:from>
      <cdr:x>0.66303</cdr:x>
      <cdr:y>0.945</cdr:y>
    </cdr:from>
    <cdr:to>
      <cdr:x>0.72805</cdr:x>
      <cdr:y>1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049170" y="4172732"/>
          <a:ext cx="495144" cy="242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/>
            <a:t>2012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0.78124</cdr:x>
      <cdr:y>0.945</cdr:y>
    </cdr:from>
    <cdr:to>
      <cdr:x>0.84626</cdr:x>
      <cdr:y>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949348" y="4172732"/>
          <a:ext cx="495144" cy="2428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/>
            <a:t>2013</a:t>
          </a:r>
          <a:endParaRPr lang="en-US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0.18965</cdr:x>
      <cdr:y>0.0597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1676398" cy="304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/>
            <a:t>Index, Dec. ‘07 =100</a:t>
          </a:r>
          <a:endParaRPr lang="en-US" sz="1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2B5AAB44-A4F0-494B-8FCB-589C94F44614}" type="datetimeFigureOut">
              <a:rPr lang="en-US" smtClean="0"/>
              <a:t>3/9/2015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BF15D631-0F78-E846-BF52-03685D0FA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1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0118E52F-7D43-4D18-8431-BF9E1F074793}" type="datetimeFigureOut">
              <a:rPr lang="en-US" smtClean="0"/>
              <a:pPr/>
              <a:t>3/9/2015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C27DD6D-72A2-48A6-B23D-454137A8F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356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MU_Cox_powerpoint_templates_final_8-3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2895600"/>
            <a:ext cx="6096000" cy="2057400"/>
          </a:xfrm>
        </p:spPr>
        <p:txBody>
          <a:bodyPr>
            <a:normAutofit/>
          </a:bodyPr>
          <a:lstStyle>
            <a:lvl1pPr algn="l">
              <a:defRPr sz="5400" b="0"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Title Slide </a:t>
            </a:r>
            <a:br>
              <a:rPr lang="en-US" dirty="0" smtClean="0"/>
            </a:br>
            <a:r>
              <a:rPr lang="en-US" dirty="0" smtClean="0"/>
              <a:t>Uses Serif Font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5070-6E1B-4885-99AA-2DE1CEB140B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7D457A3D-40BC-4457-BF9F-39E3169B643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0" y="5694772"/>
            <a:ext cx="2438400" cy="60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(C) M. Armstrong,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3C5A68-24A8-42B2-8873-51873795C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(C) M. Armstrong, Ph.D.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3C5A68-24A8-42B2-8873-51873795C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5070-6E1B-4885-99AA-2DE1CEB14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U_Cox_powerpoint_templates_final_8-3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7401" y="2362200"/>
            <a:ext cx="6705600" cy="2819400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chapter page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5070-6E1B-4885-99AA-2DE1CEB140B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7D457A3D-40BC-4457-BF9F-39E3169B643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4" y="5868556"/>
            <a:ext cx="2438400" cy="60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5070-6E1B-4885-99AA-2DE1CEB14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5070-6E1B-4885-99AA-2DE1CEB14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5070-6E1B-4885-99AA-2DE1CEB140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(C) M. Armstrong, Ph.D.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3C5A68-24A8-42B2-8873-51873795C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(C) M. Armstrong, Ph.D.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3C5A68-24A8-42B2-8873-51873795C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(C) M. Armstrong, Ph.D.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3C5A68-24A8-42B2-8873-51873795C9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U_Cox_powerpoint_templates_final_8-3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 use serif font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0"/>
            <a:ext cx="716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5070-6E1B-4885-99AA-2DE1CEB140B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7D457A3D-40BC-4457-BF9F-39E3169B643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8" y="6202756"/>
            <a:ext cx="2438400" cy="60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ts val="0"/>
        </a:spcBef>
        <a:buNone/>
        <a:defRPr sz="4000" b="1" kern="1200" baseline="0">
          <a:solidFill>
            <a:schemeClr val="accent2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1937"/>
        </a:buClr>
        <a:buFont typeface="Arial" pitchFamily="34" charset="0"/>
        <a:buChar char="•"/>
        <a:defRPr sz="24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1937"/>
        </a:buClr>
        <a:buFont typeface="Arial" pitchFamily="34" charset="0"/>
        <a:buChar char="•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1937"/>
        </a:buClr>
        <a:buFont typeface="Arial" pitchFamily="34" charset="0"/>
        <a:buChar char="•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1937"/>
        </a:buClr>
        <a:buFont typeface="Arial" pitchFamily="34" charset="0"/>
        <a:buChar char="•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1937"/>
        </a:buClr>
        <a:buFont typeface="Arial" pitchFamily="34" charset="0"/>
        <a:buChar char="•"/>
        <a:defRPr sz="2000" kern="120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692958" y="2875546"/>
            <a:ext cx="6451041" cy="2069431"/>
          </a:xfrm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Why Many People Believe the US Is Still in Recession.  But It Is Not!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/>
            </a:r>
            <a:b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-US" sz="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/>
            </a:r>
            <a:br>
              <a:rPr lang="en-US" sz="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Southwest Ideas Conference</a:t>
            </a:r>
            <a:b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Dallas TX</a:t>
            </a:r>
            <a:b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</a:br>
            <a:r>
              <a:rPr lang="en-US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November 19, 2014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221705" y="5244041"/>
            <a:ext cx="3741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rgbClr val="2B637F"/>
                </a:solidFill>
              </a:rPr>
              <a:t>Harvey Rosenblum</a:t>
            </a:r>
          </a:p>
          <a:p>
            <a:pPr algn="r"/>
            <a:r>
              <a:rPr lang="en-US" sz="2000" i="1" dirty="0">
                <a:solidFill>
                  <a:srgbClr val="2B637F"/>
                </a:solidFill>
              </a:rPr>
              <a:t>Professor of </a:t>
            </a:r>
            <a:r>
              <a:rPr lang="en-US" sz="2000" i="1" dirty="0" smtClean="0">
                <a:solidFill>
                  <a:srgbClr val="2B637F"/>
                </a:solidFill>
              </a:rPr>
              <a:t>Business and Financial Economics</a:t>
            </a:r>
            <a:r>
              <a:rPr lang="en-US" sz="2000" i="1" dirty="0">
                <a:solidFill>
                  <a:srgbClr val="2B637F"/>
                </a:solidFill>
              </a:rPr>
              <a:t/>
            </a:r>
            <a:br>
              <a:rPr lang="en-US" sz="2000" i="1" dirty="0">
                <a:solidFill>
                  <a:srgbClr val="2B637F"/>
                </a:solidFill>
              </a:rPr>
            </a:br>
            <a:r>
              <a:rPr lang="en-US" sz="2000" i="1" dirty="0" smtClean="0">
                <a:solidFill>
                  <a:srgbClr val="2B637F"/>
                </a:solidFill>
              </a:rPr>
              <a:t>SMU/Cox </a:t>
            </a:r>
            <a:r>
              <a:rPr lang="en-US" sz="2000" i="1" dirty="0">
                <a:solidFill>
                  <a:srgbClr val="2B637F"/>
                </a:solidFill>
              </a:rPr>
              <a:t>School of  Business</a:t>
            </a:r>
          </a:p>
        </p:txBody>
      </p:sp>
    </p:spTree>
    <p:extLst>
      <p:ext uri="{BB962C8B-B14F-4D97-AF65-F5344CB8AC3E}">
        <p14:creationId xmlns:p14="http://schemas.microsoft.com/office/powerpoint/2010/main" val="136248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388659" y="1102659"/>
            <a:ext cx="739588" cy="2958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499936" y="118227"/>
            <a:ext cx="7162800" cy="8082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0"/>
              </a:spcBef>
              <a:buNone/>
              <a:defRPr sz="4000" b="1" kern="1200" baseline="0">
                <a:solidFill>
                  <a:schemeClr val="accent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dirty="0" smtClean="0">
                <a:latin typeface="+mn-lt"/>
              </a:rPr>
              <a:t>The Banking Bust 2008-2009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225641"/>
              </p:ext>
            </p:extLst>
          </p:nvPr>
        </p:nvGraphicFramePr>
        <p:xfrm>
          <a:off x="1499936" y="1060824"/>
          <a:ext cx="7404849" cy="4546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8885"/>
                <a:gridCol w="2675964"/>
              </a:tblGrid>
              <a:tr h="42633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Total $$ of 165 failed Institutions:</a:t>
                      </a:r>
                      <a:endParaRPr 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$</a:t>
                      </a:r>
                      <a:r>
                        <a:rPr lang="en-US" sz="2000" b="1" u="sng" dirty="0" smtClean="0">
                          <a:solidFill>
                            <a:srgbClr val="C00000"/>
                          </a:solidFill>
                        </a:rPr>
                        <a:t>542 BILLON</a:t>
                      </a:r>
                    </a:p>
                  </a:txBody>
                  <a:tcPr/>
                </a:tc>
              </a:tr>
              <a:tr h="89189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/>
                          </a:solidFill>
                        </a:rPr>
                        <a:t>T</a:t>
                      </a:r>
                      <a:r>
                        <a:rPr lang="en-US" sz="1800" b="1" dirty="0" smtClean="0">
                          <a:solidFill>
                            <a:schemeClr val="accent5"/>
                          </a:solidFill>
                        </a:rPr>
                        <a:t>OTAL</a:t>
                      </a:r>
                      <a:r>
                        <a:rPr lang="en-US" sz="2000" b="1" dirty="0" smtClean="0">
                          <a:solidFill>
                            <a:schemeClr val="accent5"/>
                          </a:solidFill>
                        </a:rPr>
                        <a:t> A</a:t>
                      </a:r>
                      <a:r>
                        <a:rPr lang="en-US" sz="1800" b="1" dirty="0" smtClean="0">
                          <a:solidFill>
                            <a:schemeClr val="accent5"/>
                          </a:solidFill>
                        </a:rPr>
                        <a:t>SSETS</a:t>
                      </a:r>
                      <a:r>
                        <a:rPr lang="en-US" sz="2000" b="1" baseline="0" dirty="0" smtClean="0">
                          <a:solidFill>
                            <a:schemeClr val="accent5"/>
                          </a:solidFill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chemeClr val="accent5"/>
                          </a:solidFill>
                        </a:rPr>
                        <a:t>OF</a:t>
                      </a:r>
                      <a:r>
                        <a:rPr lang="en-US" sz="2000" b="1" baseline="0" dirty="0" smtClean="0">
                          <a:solidFill>
                            <a:schemeClr val="accent5"/>
                          </a:solidFill>
                        </a:rPr>
                        <a:t> (essentially 2) A</a:t>
                      </a:r>
                      <a:r>
                        <a:rPr lang="en-US" sz="1800" b="1" baseline="0" dirty="0" smtClean="0">
                          <a:solidFill>
                            <a:schemeClr val="accent5"/>
                          </a:solidFill>
                        </a:rPr>
                        <a:t>SSISTED</a:t>
                      </a:r>
                      <a:r>
                        <a:rPr lang="en-US" sz="2000" b="1" baseline="0" dirty="0" smtClean="0">
                          <a:solidFill>
                            <a:schemeClr val="accent5"/>
                          </a:solidFill>
                        </a:rPr>
                        <a:t> B</a:t>
                      </a:r>
                      <a:r>
                        <a:rPr lang="en-US" sz="1800" b="1" baseline="0" dirty="0" smtClean="0">
                          <a:solidFill>
                            <a:schemeClr val="accent5"/>
                          </a:solidFill>
                        </a:rPr>
                        <a:t>ANKS</a:t>
                      </a:r>
                      <a:r>
                        <a:rPr lang="en-US" sz="2000" b="1" baseline="0" dirty="0" smtClean="0">
                          <a:solidFill>
                            <a:schemeClr val="accent5"/>
                          </a:solidFill>
                        </a:rPr>
                        <a:t>:</a:t>
                      </a:r>
                      <a:endParaRPr lang="en-US" sz="2000" b="1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5"/>
                          </a:solidFill>
                        </a:rPr>
                        <a:t>$</a:t>
                      </a:r>
                      <a:r>
                        <a:rPr lang="en-US" sz="2000" b="1" u="sng" dirty="0" smtClean="0">
                          <a:solidFill>
                            <a:schemeClr val="accent5"/>
                          </a:solidFill>
                        </a:rPr>
                        <a:t>3.22 TRILLION</a:t>
                      </a:r>
                    </a:p>
                  </a:txBody>
                  <a:tcPr anchor="ctr"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73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(failure with a different label)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b="1" u="sng" dirty="0" smtClean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428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B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ANK</a:t>
                      </a:r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ASSETS DIRECTLY SUPPORTED</a:t>
                      </a:r>
                      <a:endParaRPr lang="en-US" sz="20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‘08-’09: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>
                          <a:solidFill>
                            <a:srgbClr val="7030A0"/>
                          </a:solidFill>
                        </a:rPr>
                        <a:t>$3.8 TRILLION</a:t>
                      </a:r>
                    </a:p>
                  </a:txBody>
                  <a:tcPr anchor="ctr"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1071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+ C</a:t>
                      </a:r>
                      <a:r>
                        <a:rPr 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OMMERCIAL</a:t>
                      </a:r>
                      <a:r>
                        <a:rPr 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BANK ASSETS OF 7 OTHER FIRMS FORCED TO TAKE TARP FUNDS:</a:t>
                      </a:r>
                      <a:endParaRPr lang="en-US" sz="18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$4.0 TRILLION</a:t>
                      </a:r>
                    </a:p>
                  </a:txBody>
                  <a:tcPr anchor="ctr">
                    <a:lnT>
                      <a:noFill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283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TOTAL BANKING ASSETS SUPPORTED: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$7.8 TRILLION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9936" y="5678106"/>
            <a:ext cx="7428911" cy="523220"/>
          </a:xfrm>
          <a:prstGeom prst="rect">
            <a:avLst/>
          </a:prstGeom>
          <a:noFill/>
          <a:ln w="539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~2/3 of the commercial banking industry!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9936" y="118227"/>
            <a:ext cx="7162800" cy="80820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Dodd-Frank Act (“DFA”)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3999" y="1082842"/>
            <a:ext cx="6907307" cy="5582653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Entrenches, rather than ends, Too-Big-To-Fail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Unworkable and unenforceable due to length, scope, conflicts, and complexity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849 pages of statutes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Over 14,000 pages of proposed regulations, so far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Regulations roughly half completed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Increased government intrusion and weaker market incentives</a:t>
            </a:r>
          </a:p>
          <a:p>
            <a:pPr marL="0" indent="0">
              <a:buClr>
                <a:srgbClr val="C00000"/>
              </a:buCl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225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9936" y="118227"/>
            <a:ext cx="7162800" cy="80820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Dodd-Frank Act (“DFA”) </a:t>
            </a:r>
            <a:r>
              <a:rPr lang="en-US" sz="3200" dirty="0" smtClean="0">
                <a:latin typeface="+mn-lt"/>
              </a:rPr>
              <a:t>cont.</a:t>
            </a:r>
            <a:endParaRPr lang="en-US" sz="32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3999" y="1082842"/>
            <a:ext cx="7467601" cy="5582653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2B637F"/>
                </a:solidFill>
              </a:rPr>
              <a:t>Next financial crisis will be bigger and be upon us sooner with DFA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Last crisis cost $15-30 Trillion (1-2 years of output)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DFA reinforces perverse incentives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As a nation, we cannot afford to repeat these same avoidable mistakes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DFA reinforces perception of future bailouts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Designates large, complex financial companies as “Systemically Important Financial Institutions” (SIFIs)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Provides taxpayer funds for Debtor-In-Possession financing of bankrupt holding companies and subsidiaries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Perpetuates quasi-nationalization of largest financial institutions as happened in 2008-09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888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The Situation in Late 2014 – Early 2015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473482" y="1828800"/>
            <a:ext cx="7476553" cy="397625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 smtClean="0"/>
              <a:t>A noticeably improved economy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 smtClean="0"/>
              <a:t>Can the Fed unwind its massive balance sheet without stifling economic growth?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600" dirty="0" smtClean="0"/>
              <a:t>A healthy banking system is the key</a:t>
            </a:r>
          </a:p>
        </p:txBody>
      </p:sp>
    </p:spTree>
    <p:extLst>
      <p:ext uri="{BB962C8B-B14F-4D97-AF65-F5344CB8AC3E}">
        <p14:creationId xmlns:p14="http://schemas.microsoft.com/office/powerpoint/2010/main" val="16970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4480" y="5177789"/>
            <a:ext cx="6869084" cy="7935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9936" y="289677"/>
            <a:ext cx="7162800" cy="808205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latin typeface="+mn-lt"/>
              </a:rPr>
              <a:t>On the Surface, the Banking Industry Seems Healthy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3999" y="1508761"/>
            <a:ext cx="7319211" cy="4686300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Industry net income:  $40.2 billion in 2014 Q2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Charge-Offs at a seven-year low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Noncurrent loan rate at six-year low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Capital has been re-built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200" dirty="0" smtClean="0"/>
              <a:t>98.4% of all banks, holding 99.8% of industry assets, met or exceeded requirements for the highest regulatory capital category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Increase in loan balances, largest since 2007</a:t>
            </a:r>
          </a:p>
          <a:p>
            <a:pPr marL="0" indent="0">
              <a:lnSpc>
                <a:spcPct val="105000"/>
              </a:lnSpc>
              <a:buClr>
                <a:srgbClr val="C00000"/>
              </a:buClr>
              <a:buNone/>
            </a:pPr>
            <a:endParaRPr lang="en-US" sz="700" dirty="0" smtClean="0"/>
          </a:p>
          <a:p>
            <a:pPr marL="0" indent="0">
              <a:lnSpc>
                <a:spcPct val="105000"/>
              </a:lnSpc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dirty="0" smtClean="0"/>
              <a:t>Bottom line:  Profitable, well-capitalized banks are back in the business of lending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5137" y="6134072"/>
            <a:ext cx="4179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96925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Source:  FDIC Quarterly Banking Profile, 	Second Quarter 2014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9936" y="377190"/>
            <a:ext cx="7162800" cy="549242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>
                <a:latin typeface="+mn-lt"/>
              </a:rPr>
              <a:t>Banking Industry Health:</a:t>
            </a:r>
            <a:br>
              <a:rPr lang="en-US" dirty="0" smtClean="0">
                <a:latin typeface="+mn-lt"/>
              </a:rPr>
            </a:br>
            <a:r>
              <a:rPr lang="en-US" sz="3600" i="1" dirty="0" smtClean="0">
                <a:latin typeface="+mn-lt"/>
              </a:rPr>
              <a:t>A Deeper Look</a:t>
            </a:r>
            <a:endParaRPr lang="en-US" sz="3600" i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3999" y="1337310"/>
            <a:ext cx="7620001" cy="5052061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Since 2009:  16% fewer banks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</a:pPr>
            <a:r>
              <a:rPr lang="en-US" sz="1800" dirty="0" smtClean="0"/>
              <a:t>492 failures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</a:pPr>
            <a:r>
              <a:rPr lang="en-US" sz="1800" dirty="0" smtClean="0"/>
              <a:t>Nearly 600 banks lost through consolidation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</a:pPr>
            <a:r>
              <a:rPr lang="en-US" sz="1800" dirty="0" smtClean="0"/>
              <a:t>Virtually zero new bank charters</a:t>
            </a:r>
          </a:p>
          <a:p>
            <a:pPr lvl="2"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Lack of demand or lack of supply of charters?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2014 Q2:  354 problem banks ($110 billion assets)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</a:pPr>
            <a:r>
              <a:rPr lang="en-US" sz="1800" dirty="0" smtClean="0"/>
              <a:t>Plenty of existing charters “for sale”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Holding back the demand for bank charters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</a:pPr>
            <a:r>
              <a:rPr lang="en-US" sz="1800" dirty="0" smtClean="0"/>
              <a:t>High and uncertain regulatory burden of Dodd-Frank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</a:pPr>
            <a:r>
              <a:rPr lang="en-US" sz="1800" dirty="0" smtClean="0"/>
              <a:t>Deposit Insurance Fund is under-capitalized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</a:pPr>
            <a:r>
              <a:rPr lang="en-US" sz="1800" dirty="0" smtClean="0"/>
              <a:t>Ultra-low interest rate environment stemming from monetary policy</a:t>
            </a:r>
          </a:p>
          <a:p>
            <a:pPr lvl="1">
              <a:lnSpc>
                <a:spcPct val="105000"/>
              </a:lnSpc>
              <a:buClr>
                <a:srgbClr val="C00000"/>
              </a:buClr>
            </a:pPr>
            <a:r>
              <a:rPr lang="en-US" sz="1800" dirty="0" smtClean="0"/>
              <a:t>TBTF entrenched</a:t>
            </a:r>
          </a:p>
          <a:p>
            <a:pPr>
              <a:lnSpc>
                <a:spcPct val="105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000" b="1" dirty="0" smtClean="0"/>
              <a:t>Capital is NOT flooding into the banking industry</a:t>
            </a:r>
          </a:p>
        </p:txBody>
      </p:sp>
    </p:spTree>
    <p:extLst>
      <p:ext uri="{BB962C8B-B14F-4D97-AF65-F5344CB8AC3E}">
        <p14:creationId xmlns:p14="http://schemas.microsoft.com/office/powerpoint/2010/main" val="16664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504950" y="134938"/>
            <a:ext cx="7486650" cy="7540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4000" b="1" kern="1200" baseline="0">
                <a:solidFill>
                  <a:schemeClr val="accent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FOMC Views on Fed Funds Rate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12500" r="9740" b="22500"/>
          <a:stretch/>
        </p:blipFill>
        <p:spPr>
          <a:xfrm>
            <a:off x="2557828" y="736598"/>
            <a:ext cx="5380894" cy="58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4535" y="3183875"/>
            <a:ext cx="2588964" cy="914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Transmission of Quantitative Easing to the Economy</a:t>
            </a:r>
            <a:endParaRPr lang="en-US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69" y="1583497"/>
            <a:ext cx="6949711" cy="428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38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Limited Impact of QE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473483" y="1390350"/>
            <a:ext cx="7162800" cy="391636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QE2 added in late 2010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0.13 percentage point to GDP</a:t>
            </a:r>
          </a:p>
          <a:p>
            <a:pPr lvl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0.03 percentage point to inflation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 smtClean="0"/>
              <a:t>Much of this very limited impact depended on commitment to ZIRP for an extended period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an economy with 2.2% growth and 1.5% inflation, QE2 impact was a rounding error.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7613" y="5514536"/>
            <a:ext cx="669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 </a:t>
            </a:r>
            <a:r>
              <a:rPr lang="en-US" dirty="0" err="1" smtClean="0"/>
              <a:t>Curdia</a:t>
            </a:r>
            <a:r>
              <a:rPr lang="en-US" dirty="0" smtClean="0"/>
              <a:t> and Ferrero, “How Stimulatory Are Large-Scale Asset Purchases?”  </a:t>
            </a:r>
            <a:r>
              <a:rPr lang="en-US" u="sng" dirty="0" smtClean="0"/>
              <a:t>FRBSF Economic Letter</a:t>
            </a:r>
            <a:r>
              <a:rPr lang="en-US" dirty="0" smtClean="0"/>
              <a:t>, Aug. 12,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Recent Economic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Initial Unemployment claims at 14-year low</a:t>
            </a:r>
          </a:p>
          <a:p>
            <a:r>
              <a:rPr lang="en-US" sz="2000" dirty="0" smtClean="0"/>
              <a:t>Unemployment rate 5.8%</a:t>
            </a:r>
          </a:p>
          <a:p>
            <a:r>
              <a:rPr lang="en-US" sz="2000" dirty="0" smtClean="0"/>
              <a:t>Avg. monthly employment growth 2014 </a:t>
            </a:r>
            <a:r>
              <a:rPr lang="en-US" sz="2000" dirty="0" err="1" smtClean="0"/>
              <a:t>ytd</a:t>
            </a:r>
            <a:r>
              <a:rPr lang="en-US" sz="2000" dirty="0" smtClean="0"/>
              <a:t>: 227 thousand</a:t>
            </a:r>
          </a:p>
          <a:p>
            <a:pPr lvl="1"/>
            <a:r>
              <a:rPr lang="en-US" dirty="0" smtClean="0"/>
              <a:t>  2013: 194;  2012: 186; 2011: 174; 2010: 88.</a:t>
            </a:r>
          </a:p>
          <a:p>
            <a:r>
              <a:rPr lang="en-US" dirty="0" smtClean="0"/>
              <a:t>GDP:2.3</a:t>
            </a:r>
            <a:r>
              <a:rPr lang="en-US" sz="2000" dirty="0" smtClean="0"/>
              <a:t>% gr. last few years; but 3+% last 2 Qs                       </a:t>
            </a:r>
          </a:p>
          <a:p>
            <a:r>
              <a:rPr lang="en-US" sz="2000" dirty="0" smtClean="0"/>
              <a:t>Private-sector GDP: avg. gr. 3.1% last 5 years</a:t>
            </a:r>
          </a:p>
          <a:p>
            <a:r>
              <a:rPr lang="en-US" sz="2000" dirty="0" smtClean="0"/>
              <a:t>Private Capex strongest sector</a:t>
            </a:r>
          </a:p>
          <a:p>
            <a:r>
              <a:rPr lang="en-US" sz="2000" dirty="0" smtClean="0"/>
              <a:t>Deflation threat diminishing, as wage growth shows signs of  improvement in many cities and industries</a:t>
            </a:r>
          </a:p>
          <a:p>
            <a:r>
              <a:rPr lang="en-US" sz="2000" dirty="0" smtClean="0"/>
              <a:t>New wrinkle: Bank of Japan to buy equities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693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477000" y="6248400"/>
            <a:ext cx="2667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1937"/>
              </a:buClr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965602" y="713874"/>
            <a:ext cx="6928557" cy="5382126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39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Why Do So Many People Believe the United States Is Still in Recession?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Midwest Ideas Conference</a:t>
            </a: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Chicago Illinois</a:t>
            </a: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August 26, 2014</a:t>
            </a:r>
          </a:p>
          <a:p>
            <a:pPr marL="0" indent="0"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en-US" sz="28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US" sz="2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Harvey Rosenblum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US" sz="2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Professor of Business and Financial Economics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0"/>
              </a:spcBef>
              <a:buFontTx/>
              <a:buNone/>
              <a:defRPr/>
            </a:pPr>
            <a:r>
              <a:rPr lang="en-US" sz="2600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SMU Cox School of Business</a:t>
            </a:r>
            <a:endParaRPr lang="en-US" sz="26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hangingPunct="1">
              <a:lnSpc>
                <a:spcPct val="120000"/>
              </a:lnSpc>
              <a:spcAft>
                <a:spcPts val="1800"/>
              </a:spcAft>
              <a:buFontTx/>
              <a:buNone/>
              <a:defRPr/>
            </a:pPr>
            <a:endParaRPr lang="en-US" sz="3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Conclusions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Fed waking up to new labor market reality</a:t>
            </a:r>
          </a:p>
          <a:p>
            <a:r>
              <a:rPr lang="en-US" dirty="0" smtClean="0"/>
              <a:t>Worker shortage may become acute</a:t>
            </a:r>
          </a:p>
          <a:p>
            <a:r>
              <a:rPr lang="en-US" dirty="0" smtClean="0"/>
              <a:t>Approaching full employment and inflationary pressures</a:t>
            </a:r>
          </a:p>
          <a:p>
            <a:r>
              <a:rPr lang="en-US" dirty="0" smtClean="0"/>
              <a:t>Demographics should be heeded</a:t>
            </a:r>
          </a:p>
          <a:p>
            <a:r>
              <a:rPr lang="en-US" dirty="0" smtClean="0"/>
              <a:t>Used wrong definition of credibility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Implications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314450"/>
            <a:ext cx="7162800" cy="4972050"/>
          </a:xfrm>
        </p:spPr>
        <p:txBody>
          <a:bodyPr>
            <a:normAutofit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The Fed’s zero-interest-rate policy until 2015 suggests to many that the Fed believes we are still in a Depression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Weakens consumer and business confidence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No confidence in “no more bailouts”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Though the macro economy has “improved,” it is not believed to be “self-sustaining.”  And for many millions, the economy has not improved at all.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600" dirty="0" smtClean="0"/>
              <a:t>The rising tide has not lifted all boats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01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(Continued)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11925" y="1582341"/>
            <a:ext cx="56991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Monetary policy: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Primary policy arsenal used to </a:t>
            </a:r>
            <a:r>
              <a:rPr lang="en-US" sz="2400" dirty="0" smtClean="0"/>
              <a:t>  ameliorate </a:t>
            </a:r>
            <a:r>
              <a:rPr lang="en-US" sz="2400" dirty="0"/>
              <a:t>the impacts of the crisis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Went to </a:t>
            </a:r>
            <a:r>
              <a:rPr lang="en-US" sz="2400" dirty="0" smtClean="0"/>
              <a:t>extremes because </a:t>
            </a:r>
            <a:r>
              <a:rPr lang="en-US" sz="2400" b="1" dirty="0" smtClean="0"/>
              <a:t>political gridlock stifled fiscal policy</a:t>
            </a:r>
            <a:endParaRPr lang="en-US" sz="2400" b="1" dirty="0"/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Intended impacts, i.e., improved economic outcomes, have been limited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Unintended consequences proliferating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No reserve capacity to deal with future negative shocks</a:t>
            </a:r>
          </a:p>
          <a:p>
            <a:pPr lvl="2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70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8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Overview of U.S. Economy: August 2014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487905" y="1695450"/>
            <a:ext cx="7162800" cy="420211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Weakest economic recovery in generations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Avoided another Great Depression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Five years of healing, but not healed</a:t>
            </a:r>
          </a:p>
          <a:p>
            <a:pPr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Poised for return to semblance of normality; but when?</a:t>
            </a:r>
          </a:p>
        </p:txBody>
      </p:sp>
    </p:spTree>
    <p:extLst>
      <p:ext uri="{BB962C8B-B14F-4D97-AF65-F5344CB8AC3E}">
        <p14:creationId xmlns:p14="http://schemas.microsoft.com/office/powerpoint/2010/main" val="190681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996" y="274638"/>
            <a:ext cx="6122804" cy="618865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How Bad Was It?</a:t>
            </a:r>
            <a:endParaRPr lang="en-US" dirty="0">
              <a:latin typeface="+mn-lt"/>
            </a:endParaRPr>
          </a:p>
        </p:txBody>
      </p:sp>
      <p:graphicFrame>
        <p:nvGraphicFramePr>
          <p:cNvPr id="12" name="Char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59079"/>
              </p:ext>
            </p:extLst>
          </p:nvPr>
        </p:nvGraphicFramePr>
        <p:xfrm>
          <a:off x="1414898" y="308300"/>
          <a:ext cx="7816344" cy="5381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3713275" y="2943124"/>
            <a:ext cx="0" cy="58662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437608" y="2598042"/>
            <a:ext cx="503203" cy="41575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square" lIns="18288" tIns="27432" rIns="18288" bIns="27432" anchor="ctr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400" b="1" i="0" u="none" strike="noStrike" baseline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Peak</a:t>
            </a:r>
            <a:endParaRPr lang="en-US" sz="1400" b="1" i="0" u="none" strike="noStrike" baseline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606686" y="3388098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029216" y="2940176"/>
            <a:ext cx="1628377" cy="3749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square" lIns="18288" tIns="27432" rIns="18288" bIns="27432" anchor="ctr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400" b="1" i="0" u="none" strike="noStrike" baseline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Current Cycle</a:t>
            </a:r>
          </a:p>
          <a:p>
            <a:pPr algn="ctr" rtl="0">
              <a:defRPr sz="1000"/>
            </a:pPr>
            <a:r>
              <a:rPr lang="en-US" sz="1400" b="1" i="0" u="none" strike="noStrike" baseline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2005 Q4–2013 Q3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818138" y="4073898"/>
            <a:ext cx="1504647" cy="53657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square" lIns="18288" tIns="27432" rIns="18288" bIns="27432" anchor="ctr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Average of</a:t>
            </a:r>
          </a:p>
          <a:p>
            <a:pPr algn="ctr" rtl="0">
              <a:defRPr sz="1000"/>
            </a:pPr>
            <a:r>
              <a:rPr lang="en-US" sz="1400" b="0" i="0" u="none" strike="noStrike" baseline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Prior Cycles</a:t>
            </a:r>
          </a:p>
        </p:txBody>
      </p:sp>
      <p:sp>
        <p:nvSpPr>
          <p:cNvPr id="20" name="Straight Arrow Connector 19"/>
          <p:cNvSpPr/>
          <p:nvPr/>
        </p:nvSpPr>
        <p:spPr>
          <a:xfrm flipV="1">
            <a:off x="3579371" y="3745936"/>
            <a:ext cx="109839" cy="3256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7328629" y="3934205"/>
            <a:ext cx="1758679" cy="536574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  <p:txBody>
          <a:bodyPr wrap="square" lIns="18288" tIns="27432" rIns="18288" bIns="27432" anchor="ctr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en-US" sz="1400" b="0" i="0" u="none" strike="noStrike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11.2% below average of prior cycles</a:t>
            </a:r>
            <a:r>
              <a:rPr lang="en-US" sz="1400" b="0" i="0" u="none" strike="noStrik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2013 Q3</a:t>
            </a:r>
            <a:endParaRPr lang="en-US" sz="1400" b="0" i="0" u="none" strike="noStrike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traight Arrow Connector 21"/>
          <p:cNvSpPr/>
          <p:nvPr/>
        </p:nvSpPr>
        <p:spPr>
          <a:xfrm flipV="1">
            <a:off x="8640299" y="3656803"/>
            <a:ext cx="109839" cy="3256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03947" y="5366083"/>
            <a:ext cx="7339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000"/>
            </a:pPr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NOTE: The grey area indicates the range of the major recessions since 1960, excluding the short 1980 recession.</a:t>
            </a:r>
          </a:p>
          <a:p>
            <a:pPr>
              <a:defRPr sz="1000"/>
            </a:pPr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SOURCE: Concept from Atkinson, Tyler, David Luttrell, and Harvey Rosenblum, “How Bad Was It? The Costs and Consequences of the 2007-09 Financial Crisis,” Federal Reserve Bank of Dallas, </a:t>
            </a:r>
            <a:r>
              <a:rPr lang="en-US" sz="1100" i="1" dirty="0">
                <a:solidFill>
                  <a:srgbClr val="000000"/>
                </a:solidFill>
                <a:cs typeface="Times New Roman" pitchFamily="18" charset="0"/>
              </a:rPr>
              <a:t>Staff Papers</a:t>
            </a:r>
            <a:r>
              <a:rPr lang="en-US" sz="1100" dirty="0">
                <a:solidFill>
                  <a:srgbClr val="000000"/>
                </a:solidFill>
                <a:cs typeface="Times New Roman" pitchFamily="18" charset="0"/>
              </a:rPr>
              <a:t>, July 2013</a:t>
            </a:r>
            <a:r>
              <a:rPr lang="en-US" sz="1100" dirty="0" smtClean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11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27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Crisis Dramatically Lowers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Income Expectations</a:t>
            </a:r>
            <a:endParaRPr lang="en-US" dirty="0">
              <a:latin typeface="+mn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82762"/>
            <a:ext cx="7109502" cy="443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8310" y="3920283"/>
            <a:ext cx="17823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  <a:cs typeface="Times New Roman" pitchFamily="18" charset="0"/>
              </a:rPr>
              <a:t>Net percent of respondents who expect their income to increase</a:t>
            </a:r>
            <a:endParaRPr lang="en-US" sz="1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235700" y="4016059"/>
            <a:ext cx="762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97700" y="4819615"/>
            <a:ext cx="762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653157" y="2619706"/>
            <a:ext cx="1551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Median,</a:t>
            </a:r>
            <a:b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</a:b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Apr ‘03-Apr ‘08: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/>
            </a:r>
            <a:b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</a:b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9.8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1302" y="4865366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pc="-1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Median,</a:t>
            </a:r>
            <a:br>
              <a:rPr lang="en-US" sz="1400" b="1" spc="-1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</a:br>
            <a:r>
              <a:rPr lang="en-US" sz="1400" b="1" spc="-11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May ‘08-Aug ‘13:</a:t>
            </a:r>
            <a:r>
              <a:rPr lang="en-US" sz="1400" b="1" spc="-11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/>
            </a:r>
            <a:br>
              <a:rPr lang="en-US" sz="1400" b="1" spc="-11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</a:br>
            <a:r>
              <a:rPr lang="en-US" sz="14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itchFamily="18" charset="0"/>
              </a:rPr>
              <a:t>-3.0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3200" y="5882164"/>
            <a:ext cx="746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75000"/>
                  </a:schemeClr>
                </a:solidFill>
              </a:rPr>
              <a:t>SOURCE: 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Atkinson, Tyler, David Luttrell, and Harvey Rosenblum, “How Bad Was It? The Costs and Consequences of the 2007-09 Financial Crisis,” Federal Reserve Bank of Dallas, </a:t>
            </a:r>
            <a:r>
              <a:rPr lang="en-US" sz="1100" i="1" dirty="0">
                <a:solidFill>
                  <a:schemeClr val="tx1">
                    <a:lumMod val="75000"/>
                  </a:schemeClr>
                </a:solidFill>
              </a:rPr>
              <a:t>Staff Papers</a:t>
            </a:r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, July 2013.</a:t>
            </a:r>
            <a:endParaRPr lang="en-US" sz="11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1179" y="2453462"/>
            <a:ext cx="6738009" cy="0"/>
          </a:xfrm>
          <a:prstGeom prst="line">
            <a:avLst/>
          </a:prstGeom>
          <a:ln w="28575">
            <a:solidFill>
              <a:srgbClr val="008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GDP Growth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122776"/>
              </p:ext>
            </p:extLst>
          </p:nvPr>
        </p:nvGraphicFramePr>
        <p:xfrm>
          <a:off x="1376342" y="1431757"/>
          <a:ext cx="7615257" cy="4415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2482084" y="2128526"/>
            <a:ext cx="1558550" cy="262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008000"/>
                </a:solidFill>
              </a:rPr>
              <a:t>Long-run average: 2.8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80695" y="5983656"/>
            <a:ext cx="5908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SOURCE: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Bureau of Economic Analysis.</a:t>
            </a:r>
            <a:endParaRPr lang="en-US" sz="1200" dirty="0">
              <a:solidFill>
                <a:schemeClr val="tx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6756904" y="1862596"/>
            <a:ext cx="1861316" cy="2626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C00000"/>
                </a:solidFill>
              </a:rPr>
              <a:t>Post-Recession Average: 2%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97240" y="3116580"/>
            <a:ext cx="126661" cy="243840"/>
          </a:xfrm>
          <a:prstGeom prst="rect">
            <a:avLst/>
          </a:prstGeom>
          <a:solidFill>
            <a:srgbClr val="2B63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2"/>
          <p:cNvSpPr txBox="1"/>
          <p:nvPr/>
        </p:nvSpPr>
        <p:spPr>
          <a:xfrm>
            <a:off x="8305898" y="5494020"/>
            <a:ext cx="528150" cy="40995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Q1</a:t>
            </a:r>
          </a:p>
          <a:p>
            <a:pPr>
              <a:lnSpc>
                <a:spcPct val="75000"/>
              </a:lnSpc>
            </a:pP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2014</a:t>
            </a:r>
            <a:endParaRPr lang="en-US" sz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345476" y="3117251"/>
            <a:ext cx="213712" cy="0"/>
          </a:xfrm>
          <a:prstGeom prst="line">
            <a:avLst/>
          </a:prstGeom>
          <a:ln w="8890">
            <a:solidFill>
              <a:srgbClr val="73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561527" y="3115711"/>
            <a:ext cx="0" cy="54587"/>
          </a:xfrm>
          <a:prstGeom prst="line">
            <a:avLst/>
          </a:prstGeom>
          <a:ln w="8890">
            <a:solidFill>
              <a:srgbClr val="73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3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0259"/>
            <a:ext cx="7030453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Employment by Federal Reserve District</a:t>
            </a:r>
            <a:endParaRPr lang="en-US" dirty="0">
              <a:latin typeface="+mn-lt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914603"/>
              </p:ext>
            </p:extLst>
          </p:nvPr>
        </p:nvGraphicFramePr>
        <p:xfrm>
          <a:off x="1396585" y="1333213"/>
          <a:ext cx="7037552" cy="4814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7714685" y="1760917"/>
            <a:ext cx="974337" cy="2598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0000"/>
                </a:solidFill>
              </a:rPr>
              <a:t>Dallas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7714685" y="2593388"/>
            <a:ext cx="974339" cy="2598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8000"/>
                </a:solidFill>
              </a:rPr>
              <a:t>Minneapolis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714685" y="2915530"/>
            <a:ext cx="974338" cy="2598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70C0"/>
                </a:solidFill>
              </a:rPr>
              <a:t>New York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714685" y="3722580"/>
            <a:ext cx="974335" cy="2598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00CC"/>
                </a:solidFill>
              </a:rPr>
              <a:t>Chicago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7714685" y="3073594"/>
            <a:ext cx="974338" cy="2598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7030A0"/>
                </a:solidFill>
              </a:rPr>
              <a:t>Kansas City</a:t>
            </a:r>
            <a:endParaRPr lang="en-US" sz="1400" dirty="0">
              <a:solidFill>
                <a:srgbClr val="7030A0"/>
              </a:solidFill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7714685" y="3237283"/>
            <a:ext cx="974338" cy="2598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9999"/>
                </a:solidFill>
              </a:rPr>
              <a:t>Richmond</a:t>
            </a:r>
            <a:endParaRPr lang="en-US" sz="1400" dirty="0">
              <a:solidFill>
                <a:srgbClr val="009999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7714685" y="3400972"/>
            <a:ext cx="974338" cy="2598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6600"/>
                </a:solidFill>
              </a:rPr>
              <a:t>Boston</a:t>
            </a:r>
            <a:endParaRPr lang="en-US" sz="1400" dirty="0">
              <a:solidFill>
                <a:srgbClr val="FF6600"/>
              </a:solidFill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7714685" y="3564661"/>
            <a:ext cx="974338" cy="2598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990000"/>
                </a:solidFill>
              </a:rPr>
              <a:t>Philadelphia</a:t>
            </a:r>
            <a:endParaRPr lang="en-US" sz="1400" dirty="0">
              <a:solidFill>
                <a:srgbClr val="990000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7714685" y="3897579"/>
            <a:ext cx="974335" cy="2598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00CCFF"/>
                </a:solidFill>
              </a:rPr>
              <a:t>St. Louis</a:t>
            </a:r>
          </a:p>
        </p:txBody>
      </p:sp>
      <p:sp>
        <p:nvSpPr>
          <p:cNvPr id="14" name="TextBox 2"/>
          <p:cNvSpPr txBox="1"/>
          <p:nvPr/>
        </p:nvSpPr>
        <p:spPr>
          <a:xfrm>
            <a:off x="7714685" y="4075052"/>
            <a:ext cx="974335" cy="2598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Atlanta</a:t>
            </a:r>
          </a:p>
        </p:txBody>
      </p:sp>
      <p:sp>
        <p:nvSpPr>
          <p:cNvPr id="15" name="TextBox 2"/>
          <p:cNvSpPr txBox="1"/>
          <p:nvPr/>
        </p:nvSpPr>
        <p:spPr>
          <a:xfrm>
            <a:off x="7714685" y="4244405"/>
            <a:ext cx="974335" cy="2598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AC33"/>
                </a:solidFill>
              </a:rPr>
              <a:t>San Francisco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7714685" y="4419404"/>
            <a:ext cx="974335" cy="25985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rgbClr val="FF0066"/>
                </a:solidFill>
              </a:rPr>
              <a:t>Cleveland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18123" y="6286522"/>
            <a:ext cx="36564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SOURCE: 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cs typeface="Times New Roman" panose="02020603050405020304" pitchFamily="18" charset="0"/>
              </a:rPr>
              <a:t>Federal Reserve Bank of Dallas.</a:t>
            </a:r>
            <a:endParaRPr lang="en-US" sz="1200" dirty="0">
              <a:solidFill>
                <a:schemeClr val="tx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668" y="1761024"/>
            <a:ext cx="491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Measured by employment, two-thirds of Federal Reserve districts, with 80% of US population, still in recession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8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milazzo\Desktop\Cost of Crisis.EL.Sept.13 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6" t="20899" r="2541"/>
          <a:stretch/>
        </p:blipFill>
        <p:spPr bwMode="auto">
          <a:xfrm>
            <a:off x="1523999" y="1297058"/>
            <a:ext cx="7455877" cy="474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154058"/>
            <a:ext cx="716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0"/>
              </a:spcBef>
              <a:buNone/>
              <a:defRPr sz="4000" b="1" kern="1200" baseline="0">
                <a:solidFill>
                  <a:schemeClr val="accent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sz="3200" dirty="0" smtClean="0">
                <a:latin typeface="+mn-lt"/>
              </a:rPr>
              <a:t>Output Loss Is Large Even with Optimistic Forecast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85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24000" y="154058"/>
            <a:ext cx="716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ts val="0"/>
              </a:spcBef>
              <a:buNone/>
              <a:defRPr sz="4000" b="1" kern="1200" baseline="0">
                <a:solidFill>
                  <a:schemeClr val="accent2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sz="3200" dirty="0" smtClean="0">
                <a:latin typeface="+mn-lt"/>
              </a:rPr>
              <a:t>Different Approaches to Measuring the Crisis’ Cost</a:t>
            </a:r>
            <a:endParaRPr lang="en-US" sz="3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9864" y="5670992"/>
            <a:ext cx="6460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Source:  Economic Letter </a:t>
            </a:r>
            <a:r>
              <a:rPr lang="en-US" sz="1400" i="1" dirty="0" smtClean="0">
                <a:sym typeface="Symbol"/>
              </a:rPr>
              <a:t></a:t>
            </a:r>
            <a:r>
              <a:rPr lang="en-US" sz="1400" i="1" dirty="0" smtClean="0"/>
              <a:t>  Federal Reserve Bank of Dallas </a:t>
            </a:r>
            <a:r>
              <a:rPr lang="en-US" sz="1400" i="1" dirty="0">
                <a:sym typeface="Symbol"/>
              </a:rPr>
              <a:t></a:t>
            </a:r>
            <a:r>
              <a:rPr lang="en-US" sz="1400" i="1" dirty="0" smtClean="0"/>
              <a:t> September 2013</a:t>
            </a:r>
            <a:endParaRPr lang="en-US" sz="14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440136"/>
              </p:ext>
            </p:extLst>
          </p:nvPr>
        </p:nvGraphicFramePr>
        <p:xfrm>
          <a:off x="1524000" y="1397000"/>
          <a:ext cx="7162800" cy="40536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87600"/>
                <a:gridCol w="2387600"/>
                <a:gridCol w="2387600"/>
              </a:tblGrid>
              <a:tr h="482042">
                <a:tc gridSpan="3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A. Looking at Lost Output and Forgone Consumption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According to 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path of output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According to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 path of consumption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Cost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in 2012 dollars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$6 trillion - $14 trillion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$15 trillion - $30 trillion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Percent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of 2007 output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40-90%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100 – 190%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031">
                <a:tc gridSpan="3">
                  <a:txBody>
                    <a:bodyPr/>
                    <a:lstStyle/>
                    <a:p>
                      <a:endParaRPr lang="en-US" sz="28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B. Other Harder-to-Quantify Outcomes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National trauma</a:t>
                      </a: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and lost opportunity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Extraordinary government support</a:t>
                      </a:r>
                      <a:endParaRPr lang="en-US" sz="16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Cost in 2012 dollars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Up to $14 trillion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$12 trillion - $13 trillion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Percent</a:t>
                      </a:r>
                      <a:r>
                        <a:rPr lang="en-US" sz="1600" b="0" baseline="0" dirty="0" smtClean="0">
                          <a:solidFill>
                            <a:srgbClr val="000000"/>
                          </a:solidFill>
                        </a:rPr>
                        <a:t> of 2007 output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Up to 90%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</a:rPr>
                        <a:t>80 – 85%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08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7F7F7F"/>
      </a:dk1>
      <a:lt1>
        <a:sysClr val="window" lastClr="FFFFFF"/>
      </a:lt1>
      <a:dk2>
        <a:srgbClr val="1F497D"/>
      </a:dk2>
      <a:lt2>
        <a:srgbClr val="EEECE1"/>
      </a:lt2>
      <a:accent1>
        <a:srgbClr val="E51937"/>
      </a:accent1>
      <a:accent2>
        <a:srgbClr val="2B637F"/>
      </a:accent2>
      <a:accent3>
        <a:srgbClr val="9BBB59"/>
      </a:accent3>
      <a:accent4>
        <a:srgbClr val="8064A2"/>
      </a:accent4>
      <a:accent5>
        <a:srgbClr val="FF6600"/>
      </a:accent5>
      <a:accent6>
        <a:srgbClr val="F79646"/>
      </a:accent6>
      <a:hlink>
        <a:srgbClr val="0000FF"/>
      </a:hlink>
      <a:folHlink>
        <a:srgbClr val="800080"/>
      </a:folHlink>
    </a:clrScheme>
    <a:fontScheme name="SMU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D49D8053B91046B3EB3FBA039B1023" ma:contentTypeVersion="0" ma:contentTypeDescription="Create a new document." ma:contentTypeScope="" ma:versionID="5aeb0f9dca7e6aa7aca94d387df4783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15787acf22db4e4c0ac8b858fca64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78E21E-C94E-413E-902E-73A5C696C1BD}">
  <ds:schemaRefs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B0EC841-A187-4ED4-A602-E787F98425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B1FE46-0CC4-404A-BACF-267283871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7974</TotalTime>
  <Words>1239</Words>
  <Application>Microsoft Office PowerPoint</Application>
  <PresentationFormat>On-screen Show (4:3)</PresentationFormat>
  <Paragraphs>193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Garamond</vt:lpstr>
      <vt:lpstr>Symbol</vt:lpstr>
      <vt:lpstr>Times New Roman</vt:lpstr>
      <vt:lpstr>Wingdings</vt:lpstr>
      <vt:lpstr>Office Theme</vt:lpstr>
      <vt:lpstr>Why Many People Believe the US Is Still in Recession.  But It Is Not!  Southwest Ideas Conference Dallas TX November 19, 2014</vt:lpstr>
      <vt:lpstr>PowerPoint Presentation</vt:lpstr>
      <vt:lpstr>Overview of U.S. Economy: August 2014</vt:lpstr>
      <vt:lpstr>How Bad Was It?</vt:lpstr>
      <vt:lpstr>Crisis Dramatically Lowers  Income Expectations</vt:lpstr>
      <vt:lpstr>GDP Growth</vt:lpstr>
      <vt:lpstr>Employment by Federal Reserve District</vt:lpstr>
      <vt:lpstr>PowerPoint Presentation</vt:lpstr>
      <vt:lpstr>PowerPoint Presentation</vt:lpstr>
      <vt:lpstr>PowerPoint Presentation</vt:lpstr>
      <vt:lpstr>Dodd-Frank Act (“DFA”)</vt:lpstr>
      <vt:lpstr>Dodd-Frank Act (“DFA”) cont.</vt:lpstr>
      <vt:lpstr>The Situation in Late 2014 – Early 2015</vt:lpstr>
      <vt:lpstr>On the Surface, the Banking Industry Seems Healthy</vt:lpstr>
      <vt:lpstr>Banking Industry Health: A Deeper Look</vt:lpstr>
      <vt:lpstr>PowerPoint Presentation</vt:lpstr>
      <vt:lpstr>Transmission of Quantitative Easing to the Economy</vt:lpstr>
      <vt:lpstr>Limited Impact of QE</vt:lpstr>
      <vt:lpstr>Recent Economic Data</vt:lpstr>
      <vt:lpstr>Conclusions</vt:lpstr>
      <vt:lpstr>Implications</vt:lpstr>
      <vt:lpstr>Implications (Continued)</vt:lpstr>
      <vt:lpstr>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Lacey Wesley</cp:lastModifiedBy>
  <cp:revision>218</cp:revision>
  <cp:lastPrinted>2014-11-13T02:48:21Z</cp:lastPrinted>
  <dcterms:created xsi:type="dcterms:W3CDTF">2011-08-05T17:17:49Z</dcterms:created>
  <dcterms:modified xsi:type="dcterms:W3CDTF">2015-03-09T19:16:25Z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0x0101006ED49D8053B91046B3EB3FBA039B1023</vt:lpwstr>
  </property>
</Properties>
</file>